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9" r:id="rId10"/>
    <p:sldId id="265" r:id="rId11"/>
    <p:sldId id="264" r:id="rId12"/>
    <p:sldId id="268" r:id="rId13"/>
    <p:sldId id="263" r:id="rId14"/>
    <p:sldId id="267" r:id="rId1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400"/>
              <a:t>Bear Creek Annual Average Flow (CFS/Mo) at Morrison 1900-2016
(Four Lowest Flow Periods in 1954, 1963, 1978 and 2002)
</a:t>
            </a:r>
          </a:p>
        </c:rich>
      </c:tx>
      <c:layout>
        <c:manualLayout>
          <c:xMode val="edge"/>
          <c:yMode val="edge"/>
          <c:x val="0.31558024831465797"/>
          <c:y val="1.0276328699330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06924029997662"/>
          <c:y val="0.13917543287823311"/>
          <c:w val="0.87175853841981321"/>
          <c:h val="0.72165039270194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data'!$N$54</c:f>
              <c:strCache>
                <c:ptCount val="1"/>
                <c:pt idx="0">
                  <c:v>Annual Average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trendline>
            <c:spPr>
              <a:ln w="38100" cap="rnd">
                <a:solidFill>
                  <a:srgbClr val="FF0000"/>
                </a:solidFill>
              </a:ln>
              <a:effectLst/>
            </c:spPr>
            <c:trendlineType val="linear"/>
            <c:dispRSqr val="0"/>
            <c:dispEq val="0"/>
          </c:trendline>
          <c:cat>
            <c:numRef>
              <c:f>'Monthly data'!$O$57:$O$156</c:f>
              <c:numCache>
                <c:formatCode>General</c:formatCode>
                <c:ptCount val="100"/>
                <c:pt idx="0">
                  <c:v>1900</c:v>
                </c:pt>
                <c:pt idx="1">
                  <c:v>1901</c:v>
                </c:pt>
                <c:pt idx="2">
                  <c:v>1919</c:v>
                </c:pt>
                <c:pt idx="3">
                  <c:v>1920</c:v>
                </c:pt>
                <c:pt idx="4">
                  <c:v>1921</c:v>
                </c:pt>
                <c:pt idx="5">
                  <c:v>1922</c:v>
                </c:pt>
                <c:pt idx="6">
                  <c:v>1923</c:v>
                </c:pt>
                <c:pt idx="7">
                  <c:v>1924</c:v>
                </c:pt>
                <c:pt idx="8">
                  <c:v>1925</c:v>
                </c:pt>
                <c:pt idx="9">
                  <c:v>1926</c:v>
                </c:pt>
                <c:pt idx="10">
                  <c:v>1927</c:v>
                </c:pt>
                <c:pt idx="11">
                  <c:v>1928</c:v>
                </c:pt>
                <c:pt idx="12">
                  <c:v>1929</c:v>
                </c:pt>
                <c:pt idx="13">
                  <c:v>1930</c:v>
                </c:pt>
                <c:pt idx="14">
                  <c:v>1931</c:v>
                </c:pt>
                <c:pt idx="15">
                  <c:v>1932</c:v>
                </c:pt>
                <c:pt idx="16">
                  <c:v>1933</c:v>
                </c:pt>
                <c:pt idx="17">
                  <c:v>1934</c:v>
                </c:pt>
                <c:pt idx="18">
                  <c:v>1935</c:v>
                </c:pt>
                <c:pt idx="19">
                  <c:v>1936</c:v>
                </c:pt>
                <c:pt idx="20">
                  <c:v>1937</c:v>
                </c:pt>
                <c:pt idx="21">
                  <c:v>1938</c:v>
                </c:pt>
                <c:pt idx="22">
                  <c:v>1939</c:v>
                </c:pt>
                <c:pt idx="23">
                  <c:v>1940</c:v>
                </c:pt>
                <c:pt idx="24">
                  <c:v>1941</c:v>
                </c:pt>
                <c:pt idx="25">
                  <c:v>1942</c:v>
                </c:pt>
                <c:pt idx="26">
                  <c:v>1943</c:v>
                </c:pt>
                <c:pt idx="27">
                  <c:v>1944</c:v>
                </c:pt>
                <c:pt idx="28">
                  <c:v>1945</c:v>
                </c:pt>
                <c:pt idx="29">
                  <c:v>1946</c:v>
                </c:pt>
                <c:pt idx="30">
                  <c:v>1947</c:v>
                </c:pt>
                <c:pt idx="31">
                  <c:v>1948</c:v>
                </c:pt>
                <c:pt idx="32">
                  <c:v>1949</c:v>
                </c:pt>
                <c:pt idx="33">
                  <c:v>1950</c:v>
                </c:pt>
                <c:pt idx="34">
                  <c:v>1951</c:v>
                </c:pt>
                <c:pt idx="35">
                  <c:v>1952</c:v>
                </c:pt>
                <c:pt idx="36">
                  <c:v>1953</c:v>
                </c:pt>
                <c:pt idx="37">
                  <c:v>1954</c:v>
                </c:pt>
                <c:pt idx="38">
                  <c:v>1955</c:v>
                </c:pt>
                <c:pt idx="39">
                  <c:v>1956</c:v>
                </c:pt>
                <c:pt idx="40">
                  <c:v>1957</c:v>
                </c:pt>
                <c:pt idx="41">
                  <c:v>1958</c:v>
                </c:pt>
                <c:pt idx="42">
                  <c:v>1959</c:v>
                </c:pt>
                <c:pt idx="43">
                  <c:v>1960</c:v>
                </c:pt>
                <c:pt idx="44">
                  <c:v>1961</c:v>
                </c:pt>
                <c:pt idx="45">
                  <c:v>1962</c:v>
                </c:pt>
                <c:pt idx="46">
                  <c:v>1963</c:v>
                </c:pt>
                <c:pt idx="47">
                  <c:v>1964</c:v>
                </c:pt>
                <c:pt idx="48">
                  <c:v>1965</c:v>
                </c:pt>
                <c:pt idx="49">
                  <c:v>1966</c:v>
                </c:pt>
                <c:pt idx="50">
                  <c:v>1967</c:v>
                </c:pt>
                <c:pt idx="51">
                  <c:v>1968</c:v>
                </c:pt>
                <c:pt idx="52">
                  <c:v>1969</c:v>
                </c:pt>
                <c:pt idx="53">
                  <c:v>1970</c:v>
                </c:pt>
                <c:pt idx="54">
                  <c:v>1971</c:v>
                </c:pt>
                <c:pt idx="55">
                  <c:v>1972</c:v>
                </c:pt>
                <c:pt idx="56">
                  <c:v>1973</c:v>
                </c:pt>
                <c:pt idx="57">
                  <c:v>1974</c:v>
                </c:pt>
                <c:pt idx="58">
                  <c:v>1975</c:v>
                </c:pt>
                <c:pt idx="59">
                  <c:v>1976</c:v>
                </c:pt>
                <c:pt idx="60">
                  <c:v>1977</c:v>
                </c:pt>
                <c:pt idx="61">
                  <c:v>1978</c:v>
                </c:pt>
                <c:pt idx="62">
                  <c:v>1979</c:v>
                </c:pt>
                <c:pt idx="63">
                  <c:v>1980</c:v>
                </c:pt>
                <c:pt idx="64">
                  <c:v>1981</c:v>
                </c:pt>
                <c:pt idx="65">
                  <c:v>1982</c:v>
                </c:pt>
                <c:pt idx="66">
                  <c:v>1983</c:v>
                </c:pt>
                <c:pt idx="67">
                  <c:v>1984</c:v>
                </c:pt>
                <c:pt idx="68">
                  <c:v>1985</c:v>
                </c:pt>
                <c:pt idx="69">
                  <c:v>1986</c:v>
                </c:pt>
                <c:pt idx="70">
                  <c:v>1987</c:v>
                </c:pt>
                <c:pt idx="71">
                  <c:v>1988</c:v>
                </c:pt>
                <c:pt idx="72">
                  <c:v>1989</c:v>
                </c:pt>
                <c:pt idx="73">
                  <c:v>1990</c:v>
                </c:pt>
                <c:pt idx="74">
                  <c:v>1991</c:v>
                </c:pt>
                <c:pt idx="75">
                  <c:v>1992</c:v>
                </c:pt>
                <c:pt idx="76">
                  <c:v>1993</c:v>
                </c:pt>
                <c:pt idx="77">
                  <c:v>1994</c:v>
                </c:pt>
                <c:pt idx="78">
                  <c:v>1995</c:v>
                </c:pt>
                <c:pt idx="79">
                  <c:v>1996</c:v>
                </c:pt>
                <c:pt idx="80">
                  <c:v>1997</c:v>
                </c:pt>
                <c:pt idx="81">
                  <c:v>1998</c:v>
                </c:pt>
                <c:pt idx="82">
                  <c:v>1999</c:v>
                </c:pt>
                <c:pt idx="83">
                  <c:v>2000</c:v>
                </c:pt>
                <c:pt idx="84">
                  <c:v>2001</c:v>
                </c:pt>
                <c:pt idx="85">
                  <c:v>2002</c:v>
                </c:pt>
                <c:pt idx="86">
                  <c:v>2003</c:v>
                </c:pt>
                <c:pt idx="87">
                  <c:v>2004</c:v>
                </c:pt>
                <c:pt idx="88">
                  <c:v>2005</c:v>
                </c:pt>
                <c:pt idx="89">
                  <c:v>2006</c:v>
                </c:pt>
                <c:pt idx="90">
                  <c:v>2007</c:v>
                </c:pt>
                <c:pt idx="91">
                  <c:v>2008</c:v>
                </c:pt>
                <c:pt idx="92">
                  <c:v>2009</c:v>
                </c:pt>
                <c:pt idx="93">
                  <c:v>2010</c:v>
                </c:pt>
                <c:pt idx="94">
                  <c:v>2011</c:v>
                </c:pt>
                <c:pt idx="95">
                  <c:v>2012</c:v>
                </c:pt>
                <c:pt idx="96">
                  <c:v>2013</c:v>
                </c:pt>
                <c:pt idx="97">
                  <c:v>2014</c:v>
                </c:pt>
                <c:pt idx="98">
                  <c:v>2015</c:v>
                </c:pt>
                <c:pt idx="99">
                  <c:v>2016</c:v>
                </c:pt>
              </c:numCache>
            </c:numRef>
          </c:cat>
          <c:val>
            <c:numRef>
              <c:f>'Monthly data'!$N$57:$N$156</c:f>
              <c:numCache>
                <c:formatCode>0.0</c:formatCode>
                <c:ptCount val="100"/>
                <c:pt idx="0">
                  <c:v>140.69999999999999</c:v>
                </c:pt>
                <c:pt idx="1">
                  <c:v>42.781818181818181</c:v>
                </c:pt>
                <c:pt idx="2">
                  <c:v>22.433333333333334</c:v>
                </c:pt>
                <c:pt idx="3">
                  <c:v>63.658333333333339</c:v>
                </c:pt>
                <c:pt idx="4">
                  <c:v>107.05833333333334</c:v>
                </c:pt>
                <c:pt idx="5">
                  <c:v>47.316666666666663</c:v>
                </c:pt>
                <c:pt idx="6">
                  <c:v>117.52499999999999</c:v>
                </c:pt>
                <c:pt idx="7">
                  <c:v>76.458333333333329</c:v>
                </c:pt>
                <c:pt idx="8">
                  <c:v>35.333333333333336</c:v>
                </c:pt>
                <c:pt idx="9">
                  <c:v>108.66666666666667</c:v>
                </c:pt>
                <c:pt idx="10">
                  <c:v>43.808333333333337</c:v>
                </c:pt>
                <c:pt idx="11">
                  <c:v>53.774999999999999</c:v>
                </c:pt>
                <c:pt idx="12">
                  <c:v>43.683333333333337</c:v>
                </c:pt>
                <c:pt idx="13">
                  <c:v>44.641666666666659</c:v>
                </c:pt>
                <c:pt idx="14">
                  <c:v>48.175000000000004</c:v>
                </c:pt>
                <c:pt idx="15">
                  <c:v>26.283333333333331</c:v>
                </c:pt>
                <c:pt idx="16">
                  <c:v>59.900000000000006</c:v>
                </c:pt>
                <c:pt idx="17">
                  <c:v>24.401666666666667</c:v>
                </c:pt>
                <c:pt idx="18">
                  <c:v>41.151666666666664</c:v>
                </c:pt>
                <c:pt idx="19">
                  <c:v>65.041666666666671</c:v>
                </c:pt>
                <c:pt idx="20">
                  <c:v>38.043333333333329</c:v>
                </c:pt>
                <c:pt idx="21">
                  <c:v>105.30833333333334</c:v>
                </c:pt>
                <c:pt idx="22">
                  <c:v>31.059166666666666</c:v>
                </c:pt>
                <c:pt idx="23">
                  <c:v>21.878333333333334</c:v>
                </c:pt>
                <c:pt idx="24">
                  <c:v>70.620833333333351</c:v>
                </c:pt>
                <c:pt idx="25">
                  <c:v>123.80833333333334</c:v>
                </c:pt>
                <c:pt idx="26">
                  <c:v>38.324999999999996</c:v>
                </c:pt>
                <c:pt idx="27">
                  <c:v>63.494166666666665</c:v>
                </c:pt>
                <c:pt idx="28">
                  <c:v>41.494166666666672</c:v>
                </c:pt>
                <c:pt idx="29">
                  <c:v>27.641666666666666</c:v>
                </c:pt>
                <c:pt idx="30">
                  <c:v>71.36666666666666</c:v>
                </c:pt>
                <c:pt idx="31">
                  <c:v>58.449999999999996</c:v>
                </c:pt>
                <c:pt idx="32">
                  <c:v>99.991666666666674</c:v>
                </c:pt>
                <c:pt idx="33">
                  <c:v>20.565833333333334</c:v>
                </c:pt>
                <c:pt idx="34">
                  <c:v>36.4925</c:v>
                </c:pt>
                <c:pt idx="35">
                  <c:v>51.295000000000009</c:v>
                </c:pt>
                <c:pt idx="36">
                  <c:v>31.83</c:v>
                </c:pt>
                <c:pt idx="37">
                  <c:v>14.075000000000001</c:v>
                </c:pt>
                <c:pt idx="38">
                  <c:v>26.0625</c:v>
                </c:pt>
                <c:pt idx="39">
                  <c:v>21.818333333333332</c:v>
                </c:pt>
                <c:pt idx="40">
                  <c:v>106.01333333333336</c:v>
                </c:pt>
                <c:pt idx="41">
                  <c:v>48.777499999999996</c:v>
                </c:pt>
                <c:pt idx="42">
                  <c:v>36.024999999999999</c:v>
                </c:pt>
                <c:pt idx="43">
                  <c:v>41.458333333333336</c:v>
                </c:pt>
                <c:pt idx="44">
                  <c:v>64.891666666666666</c:v>
                </c:pt>
                <c:pt idx="45">
                  <c:v>31.954999999999995</c:v>
                </c:pt>
                <c:pt idx="46">
                  <c:v>16.831666666666667</c:v>
                </c:pt>
                <c:pt idx="47">
                  <c:v>24.692499999999995</c:v>
                </c:pt>
                <c:pt idx="48">
                  <c:v>75.034166666666664</c:v>
                </c:pt>
                <c:pt idx="49">
                  <c:v>20.613333333333333</c:v>
                </c:pt>
                <c:pt idx="50">
                  <c:v>33.376666666666672</c:v>
                </c:pt>
                <c:pt idx="51">
                  <c:v>33.616666666666667</c:v>
                </c:pt>
                <c:pt idx="52">
                  <c:v>107.85833333333333</c:v>
                </c:pt>
                <c:pt idx="53">
                  <c:v>85.77500000000002</c:v>
                </c:pt>
                <c:pt idx="54">
                  <c:v>45.341666666666676</c:v>
                </c:pt>
                <c:pt idx="55">
                  <c:v>27.95</c:v>
                </c:pt>
                <c:pt idx="56">
                  <c:v>100.24166666666667</c:v>
                </c:pt>
                <c:pt idx="57">
                  <c:v>39.633333333333333</c:v>
                </c:pt>
                <c:pt idx="58">
                  <c:v>44.116666666666653</c:v>
                </c:pt>
                <c:pt idx="59">
                  <c:v>31.225000000000005</c:v>
                </c:pt>
                <c:pt idx="60">
                  <c:v>26.248333333333324</c:v>
                </c:pt>
                <c:pt idx="61">
                  <c:v>15.638333333333334</c:v>
                </c:pt>
                <c:pt idx="62">
                  <c:v>63.533333333333331</c:v>
                </c:pt>
                <c:pt idx="63">
                  <c:v>87.733333333333348</c:v>
                </c:pt>
                <c:pt idx="64">
                  <c:v>24.03833333333333</c:v>
                </c:pt>
                <c:pt idx="65">
                  <c:v>42.041666666666664</c:v>
                </c:pt>
                <c:pt idx="66">
                  <c:v>110.27499999999999</c:v>
                </c:pt>
                <c:pt idx="67">
                  <c:v>93.891666666666666</c:v>
                </c:pt>
                <c:pt idx="68">
                  <c:v>52.975000000000001</c:v>
                </c:pt>
                <c:pt idx="69">
                  <c:v>44.583333333333336</c:v>
                </c:pt>
                <c:pt idx="70">
                  <c:v>78.84999999999998</c:v>
                </c:pt>
                <c:pt idx="71">
                  <c:v>47.291666666666664</c:v>
                </c:pt>
                <c:pt idx="72">
                  <c:v>35.94166666666667</c:v>
                </c:pt>
                <c:pt idx="73">
                  <c:v>44.774999999999999</c:v>
                </c:pt>
                <c:pt idx="74">
                  <c:v>48.566666666666663</c:v>
                </c:pt>
                <c:pt idx="75">
                  <c:v>35.4</c:v>
                </c:pt>
                <c:pt idx="76">
                  <c:v>27.358333333333334</c:v>
                </c:pt>
                <c:pt idx="77">
                  <c:v>27.041666666666668</c:v>
                </c:pt>
                <c:pt idx="78">
                  <c:v>103.98333333333333</c:v>
                </c:pt>
                <c:pt idx="79">
                  <c:v>30.391666666666666</c:v>
                </c:pt>
                <c:pt idx="80">
                  <c:v>60.966666666666669</c:v>
                </c:pt>
                <c:pt idx="81">
                  <c:v>83.375000000000014</c:v>
                </c:pt>
                <c:pt idx="82">
                  <c:v>75.61666666666666</c:v>
                </c:pt>
                <c:pt idx="83">
                  <c:v>23.366666666666664</c:v>
                </c:pt>
                <c:pt idx="84">
                  <c:v>28.941666666666663</c:v>
                </c:pt>
                <c:pt idx="85">
                  <c:v>10.410833333333333</c:v>
                </c:pt>
                <c:pt idx="86">
                  <c:v>48.556666666666679</c:v>
                </c:pt>
                <c:pt idx="87">
                  <c:v>42.633333333333326</c:v>
                </c:pt>
                <c:pt idx="88">
                  <c:v>45.841666666666661</c:v>
                </c:pt>
                <c:pt idx="89">
                  <c:v>24.163803160194991</c:v>
                </c:pt>
                <c:pt idx="90">
                  <c:v>75.288129657645527</c:v>
                </c:pt>
                <c:pt idx="91">
                  <c:v>28.000938533086785</c:v>
                </c:pt>
                <c:pt idx="92">
                  <c:v>30.845282120244295</c:v>
                </c:pt>
                <c:pt idx="93">
                  <c:v>35.411707850058832</c:v>
                </c:pt>
                <c:pt idx="94">
                  <c:v>21.40375133075587</c:v>
                </c:pt>
                <c:pt idx="95">
                  <c:v>15.788143665602064</c:v>
                </c:pt>
                <c:pt idx="96">
                  <c:v>62.066201602510226</c:v>
                </c:pt>
                <c:pt idx="97">
                  <c:v>55.277819801647333</c:v>
                </c:pt>
                <c:pt idx="98">
                  <c:v>108.18124707172588</c:v>
                </c:pt>
                <c:pt idx="99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77-4FE0-B473-E1B285881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83678592"/>
        <c:axId val="283680128"/>
      </c:barChart>
      <c:catAx>
        <c:axId val="283678592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680128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8368012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/>
                  <a:t>Streamflow cubic-feet/second</a:t>
                </a:r>
              </a:p>
            </c:rich>
          </c:tx>
          <c:layout>
            <c:manualLayout>
              <c:xMode val="edge"/>
              <c:yMode val="edge"/>
              <c:x val="2.4495677233429446E-2"/>
              <c:y val="0.280928105636280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678592"/>
        <c:crosses val="autoZero"/>
        <c:crossBetween val="between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Bear Creek Reservoir 2016 In-Flow Estimates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010934633019253"/>
          <c:y val="0.18064637442284784"/>
          <c:w val="0.79669431294021531"/>
          <c:h val="0.750041985607333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'Monthly Discharge'!$A$24</c:f>
              <c:strCache>
                <c:ptCount val="1"/>
                <c:pt idx="0">
                  <c:v>Total Inflow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'Monthly Discharge'!$B$21:$M$21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'Monthly Discharge'!$B$24:$M$24</c:f>
              <c:numCache>
                <c:formatCode>#,##0.0</c:formatCode>
                <c:ptCount val="12"/>
                <c:pt idx="0">
                  <c:v>711.24261000000013</c:v>
                </c:pt>
                <c:pt idx="1">
                  <c:v>1062.1542899999999</c:v>
                </c:pt>
                <c:pt idx="2">
                  <c:v>1708.9494000000002</c:v>
                </c:pt>
                <c:pt idx="3">
                  <c:v>11360.2104</c:v>
                </c:pt>
                <c:pt idx="4">
                  <c:v>12294.600000000002</c:v>
                </c:pt>
                <c:pt idx="5">
                  <c:v>5384.6382000000003</c:v>
                </c:pt>
                <c:pt idx="6">
                  <c:v>2766.2849999999999</c:v>
                </c:pt>
                <c:pt idx="7">
                  <c:v>1340.1114000000002</c:v>
                </c:pt>
                <c:pt idx="8">
                  <c:v>647.84609999999998</c:v>
                </c:pt>
                <c:pt idx="9">
                  <c:v>780.70710000000008</c:v>
                </c:pt>
                <c:pt idx="10">
                  <c:v>719.82899999999995</c:v>
                </c:pt>
                <c:pt idx="11">
                  <c:v>774.5598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81-4802-ADAA-3A41C2A3B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8448000"/>
        <c:axId val="114028544"/>
      </c:barChart>
      <c:catAx>
        <c:axId val="108448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28544"/>
        <c:crosses val="autoZero"/>
        <c:auto val="1"/>
        <c:lblAlgn val="ctr"/>
        <c:lblOffset val="100"/>
        <c:noMultiLvlLbl val="0"/>
      </c:catAx>
      <c:valAx>
        <c:axId val="11402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Acre-feet/month</a:t>
                </a:r>
              </a:p>
            </c:rich>
          </c:tx>
          <c:layout>
            <c:manualLayout>
              <c:xMode val="edge"/>
              <c:yMode val="edge"/>
              <c:x val="1.7116079815739343E-2"/>
              <c:y val="0.356150270972633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448000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D18BB5D-F5BC-4DA2-83E5-EC516A7A117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798BA50-1714-46D8-A590-D44D8D988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5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3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6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8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7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5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6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3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0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30022-BC5C-4F1B-98F1-D2777199EF6B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1621-CE43-400A-8249-231F2FDFA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80" y="302230"/>
            <a:ext cx="7610575" cy="206389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Russell N Clayshulte</a:t>
            </a:r>
            <a:br>
              <a:rPr lang="en-US" dirty="0"/>
            </a:br>
            <a:r>
              <a:rPr lang="en-US" sz="2800" i="1" dirty="0"/>
              <a:t>RNC Consulting LLC</a:t>
            </a:r>
            <a:br>
              <a:rPr lang="en-US" dirty="0"/>
            </a:br>
            <a:r>
              <a:rPr lang="en-US" sz="3600" dirty="0"/>
              <a:t>Manager Bear Creek Watershed Association</a:t>
            </a:r>
            <a:br>
              <a:rPr lang="en-US" sz="3600" dirty="0"/>
            </a:br>
            <a:r>
              <a:rPr lang="en-US" sz="3600" dirty="0"/>
              <a:t>Colorado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54" y="276525"/>
            <a:ext cx="3787406" cy="20896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117" y="2391833"/>
            <a:ext cx="2655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National Adaptation Forum – Action Today for a Better Tomorrow</a:t>
            </a:r>
          </a:p>
          <a:p>
            <a:endParaRPr lang="en-US" dirty="0"/>
          </a:p>
          <a:p>
            <a:r>
              <a:rPr lang="en-US" dirty="0"/>
              <a:t>Community and Regional Approaches to Climate Resilience for the Water and Wastewater Sector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77634" y="5156462"/>
            <a:ext cx="1659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Mt. Evans Colorado 14,271 feet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2532405"/>
            <a:ext cx="6488392" cy="43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6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65" y="365126"/>
            <a:ext cx="11133056" cy="72838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Preferred Plan by 2050 </a:t>
            </a:r>
            <a:r>
              <a:rPr lang="en-US" dirty="0"/>
              <a:t>–$ 1.5 -8.5 million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37941"/>
              </p:ext>
            </p:extLst>
          </p:nvPr>
        </p:nvGraphicFramePr>
        <p:xfrm>
          <a:off x="339365" y="1442300"/>
          <a:ext cx="11014435" cy="5406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14435">
                  <a:extLst>
                    <a:ext uri="{9D8B030D-6E8A-4147-A177-3AD203B41FA5}">
                      <a16:colId xmlns:a16="http://schemas.microsoft.com/office/drawing/2014/main" val="2315762522"/>
                    </a:ext>
                  </a:extLst>
                </a:gridCol>
              </a:tblGrid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Decision processes that incorporate uncertainty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3930688296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Expanded BCWA water quality monitoring &amp; modeling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2012828118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Extensive use of bioretention facilities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978850387"/>
                  </a:ext>
                </a:extLst>
              </a:tr>
              <a:tr h="59122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Climate training for personnel, decision makers &amp; watershed members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1637778573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Active fire management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2015699728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Implement public communication plans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241787452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Air &amp; water temperature monitoring/ models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1331670270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Expand rainwater collection / use – e.g., rain barrels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3842684070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Active coldwater management of Segment 1A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445383789"/>
                  </a:ext>
                </a:extLst>
              </a:tr>
              <a:tr h="490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Storm-related excessive erosion mitigation</a:t>
                      </a:r>
                      <a:endParaRPr lang="en-US" sz="2800" dirty="0"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/>
                </a:tc>
                <a:extLst>
                  <a:ext uri="{0D108BD9-81ED-4DB2-BD59-A6C34878D82A}">
                    <a16:rowId xmlns:a16="http://schemas.microsoft.com/office/drawing/2014/main" val="1177484120"/>
                  </a:ext>
                </a:extLst>
              </a:tr>
            </a:tbl>
          </a:graphicData>
        </a:graphic>
      </p:graphicFrame>
      <p:pic>
        <p:nvPicPr>
          <p:cNvPr id="4" name="Picture 3" descr="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5841" y="4145745"/>
            <a:ext cx="4010592" cy="26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42" y="279567"/>
            <a:ext cx="11322377" cy="84635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Model Helps Decision Making Under Uncertainty &amp; Politics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353" y="1211475"/>
            <a:ext cx="7673418" cy="519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font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914400" algn="l"/>
              </a:tabLst>
            </a:pPr>
            <a:r>
              <a:rPr lang="en-US" sz="2400" b="1" dirty="0">
                <a:solidFill>
                  <a:srgbClr val="4C4C4D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Floods:  </a:t>
            </a:r>
            <a:r>
              <a:rPr lang="en-US" sz="2400" dirty="0">
                <a:solidFill>
                  <a:srgbClr val="4C4C4D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Increased storm frequency with unpredictable high flow events – Lists Issues</a:t>
            </a:r>
          </a:p>
          <a:p>
            <a:pPr marL="514350" marR="0" indent="-285750" font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solidFill>
                  <a:srgbClr val="4C4C4D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Damaged infrastructure or dam safety</a:t>
            </a:r>
          </a:p>
          <a:p>
            <a:pPr marL="571500" marR="0" indent="-342900" fontAlgn="ctr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solidFill>
                  <a:srgbClr val="4C4C4D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Degraded water quality</a:t>
            </a:r>
          </a:p>
          <a:p>
            <a:pPr marL="228600" fontAlgn="ctr">
              <a:lnSpc>
                <a:spcPct val="115000"/>
              </a:lnSpc>
              <a:spcAft>
                <a:spcPts val="1000"/>
              </a:spcAft>
              <a:tabLst>
                <a:tab pos="914400" algn="l"/>
              </a:tabLst>
            </a:pPr>
            <a:r>
              <a:rPr lang="en-US" sz="2400" b="1" dirty="0">
                <a:solidFill>
                  <a:srgbClr val="4C4C4D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Drought:  </a:t>
            </a:r>
            <a:r>
              <a:rPr lang="en-US" sz="2400" dirty="0">
                <a:solidFill>
                  <a:srgbClr val="4C4C4D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More frequent drought, low flow summer conditions – Lists Results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Lower Lake levels can drop water levels below intake infrastructure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Reduce Lake drinking water quality – increase treatment costs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Increasing temperatures more algal growth – decrease quality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Water restrictions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Fire danger and limit lake as a fire supply source</a:t>
            </a:r>
          </a:p>
          <a:p>
            <a:pPr marL="514350" indent="-285750" fontAlgn="ctr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/>
              <a:t>Reduced groundwater levels in alluvial wells – district expansion</a:t>
            </a:r>
            <a:endParaRPr lang="en-US" sz="2400" dirty="0">
              <a:latin typeface="Trebuchet MS" panose="020B0603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00" y="1207485"/>
            <a:ext cx="4141800" cy="2761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71" y="4131821"/>
            <a:ext cx="4089269" cy="27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Adaptive Measures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1340" y="1825625"/>
            <a:ext cx="5986021" cy="480141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Evergreen Metro District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Conveyance systems (water &amp; wastewater)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Water source Evergreen Lake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Dam safety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Monitor quality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Increase capacity</a:t>
            </a:r>
          </a:p>
          <a:p>
            <a:r>
              <a:rPr lang="en-US" b="1" dirty="0">
                <a:solidFill>
                  <a:schemeClr val="accent1"/>
                </a:solidFill>
              </a:rPr>
              <a:t>Bear Creek Watershed Association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Monitor forest health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Help protect cold water fishery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Regulatory changes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Watershed water quality health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Wastewater effluent limit reductions</a:t>
            </a:r>
          </a:p>
          <a:p>
            <a:r>
              <a:rPr lang="en-US" b="1" dirty="0">
                <a:solidFill>
                  <a:srgbClr val="00B050"/>
                </a:solidFill>
              </a:rPr>
              <a:t>Partnerships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Infrastructure in riparian corridor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Alluvial groundwater wells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Watershed/snowpack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Mount Evans Wilderness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722070" y="615950"/>
            <a:ext cx="5157788" cy="8239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Floods, Water Quality Degradation, Ecosystem Changes, Drought </a:t>
            </a:r>
          </a:p>
        </p:txBody>
      </p:sp>
      <p:pic>
        <p:nvPicPr>
          <p:cNvPr id="12" name="Picture 1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5568" y="1690686"/>
            <a:ext cx="4222988" cy="2815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08" y="4618872"/>
            <a:ext cx="3358692" cy="22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590122" cy="7472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Other Front Range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78" y="1320510"/>
            <a:ext cx="7381973" cy="5335572"/>
          </a:xfrm>
        </p:spPr>
        <p:txBody>
          <a:bodyPr>
            <a:normAutofit/>
          </a:bodyPr>
          <a:lstStyle/>
          <a:p>
            <a:r>
              <a:rPr lang="en-US" dirty="0"/>
              <a:t>Joint Front Range Climate Change Vulnerability Study</a:t>
            </a:r>
          </a:p>
          <a:p>
            <a:pPr lvl="1"/>
            <a:r>
              <a:rPr lang="en-US" dirty="0"/>
              <a:t>Front range cities &amp; utilities</a:t>
            </a:r>
          </a:p>
          <a:p>
            <a:pPr lvl="1"/>
            <a:r>
              <a:rPr lang="en-US" dirty="0"/>
              <a:t>Average annual temperature increases 1-6 ͦ F by 2040; 2-10 ͦF by 2070</a:t>
            </a:r>
          </a:p>
          <a:p>
            <a:pPr lvl="1"/>
            <a:r>
              <a:rPr lang="en-US" dirty="0"/>
              <a:t>Moisture -18% to + 28% by 2040</a:t>
            </a:r>
          </a:p>
          <a:p>
            <a:pPr lvl="1"/>
            <a:r>
              <a:rPr lang="en-US" dirty="0"/>
              <a:t>Change in runoff timing; more rain less snowpack</a:t>
            </a:r>
          </a:p>
          <a:p>
            <a:pPr lvl="1"/>
            <a:r>
              <a:rPr lang="en-US" dirty="0"/>
              <a:t>Spatial variability and uncertainty</a:t>
            </a:r>
          </a:p>
          <a:p>
            <a:r>
              <a:rPr lang="en-US" dirty="0"/>
              <a:t>Denver Climate Adaptation Plan</a:t>
            </a:r>
          </a:p>
          <a:p>
            <a:pPr lvl="1"/>
            <a:r>
              <a:rPr lang="en-US" dirty="0"/>
              <a:t>Statewide temperature increases </a:t>
            </a:r>
          </a:p>
          <a:p>
            <a:pPr lvl="1"/>
            <a:r>
              <a:rPr lang="en-US" dirty="0"/>
              <a:t>Earlier mountain snowpack runoff resulting in lower summer stream flows (South Platte)</a:t>
            </a:r>
          </a:p>
          <a:p>
            <a:pPr lvl="1"/>
            <a:r>
              <a:rPr lang="en-US" dirty="0"/>
              <a:t>More extreme weather events – floods &amp; drought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780" y="204870"/>
            <a:ext cx="3546049" cy="3147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1" b="-1"/>
          <a:stretch/>
        </p:blipFill>
        <p:spPr>
          <a:xfrm>
            <a:off x="7919093" y="3431357"/>
            <a:ext cx="4197591" cy="3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72" y="336845"/>
            <a:ext cx="9163638" cy="16616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Understanding climate behavior is based on data, lots of measurements &amp; observations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2433" y="1918057"/>
            <a:ext cx="7720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1BA0"/>
                </a:solidFill>
              </a:rPr>
              <a:t>If you don’t like the numbers, then just hide them?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3" y="2554664"/>
            <a:ext cx="6285911" cy="4190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 r="17792"/>
          <a:stretch/>
        </p:blipFill>
        <p:spPr>
          <a:xfrm>
            <a:off x="6853286" y="3275355"/>
            <a:ext cx="5200825" cy="3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10227" y="530772"/>
            <a:ext cx="5062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Bear Creek Watershed, just west of Denver, is a specific geographic area listed in the Bear Creek Watershed Colorado State Control Regulation (Regulation #74, 5 CCR 1002-74).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714" y="4574356"/>
            <a:ext cx="4015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Watershed extends from Mount Evans Wilderness past Town of Morrison (9,500 feet of drop).  </a:t>
            </a:r>
          </a:p>
          <a:p>
            <a:endParaRPr lang="en-US" sz="2000" dirty="0"/>
          </a:p>
          <a:p>
            <a:r>
              <a:rPr lang="en-US" sz="2000" dirty="0"/>
              <a:t>Major tributaries - Bear Creek &amp; Turkey Creek.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31497" cy="4485343"/>
          </a:xfrm>
          <a:prstGeom prst="rect">
            <a:avLst/>
          </a:prstGeom>
        </p:spPr>
      </p:pic>
      <p:pic>
        <p:nvPicPr>
          <p:cNvPr id="5" name="Picture 4" descr="Bear Creek Watershed Map_2011.jpg"/>
          <p:cNvPicPr>
            <a:picLocks noChangeAspect="1"/>
          </p:cNvPicPr>
          <p:nvPr/>
        </p:nvPicPr>
        <p:blipFill rotWithShape="1">
          <a:blip r:embed="rId3" cstate="print"/>
          <a:srcRect l="6450" t="10720" r="6346" b="10719"/>
          <a:stretch/>
        </p:blipFill>
        <p:spPr>
          <a:xfrm>
            <a:off x="4587247" y="2290713"/>
            <a:ext cx="7604753" cy="45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6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Bear Creek Watershed Association oversees implementation of State Control Regulation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414" y="1865864"/>
            <a:ext cx="108973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Local water quality management agency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State standards &amp; classified uses of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Potential degradation of water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(3) Counties, (2) local general-purpose governments, (16) special districts (water &amp; wastewater), associate agencies &amp; citizen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Manage point sources &amp; track nonpoint source practices &amp;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Watershed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Watershed loadings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Electronic watershed plan www.</a:t>
            </a:r>
            <a:r>
              <a:rPr lang="en-US" sz="2800" i="1" dirty="0"/>
              <a:t>bearcreekwatershed.org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b="22171"/>
          <a:stretch/>
        </p:blipFill>
        <p:spPr>
          <a:xfrm>
            <a:off x="7853706" y="1865864"/>
            <a:ext cx="3500094" cy="14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111" y="4204354"/>
            <a:ext cx="6825006" cy="247924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dirty="0"/>
              <a:t>Peak Spring Runoff over last 30-years has shifted 2-3 weeks earlier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dirty="0"/>
              <a:t>Peak Spring Runoff much quicker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dirty="0"/>
              <a:t>Winter shoulder temperature period for upper cold streams shift 1-month earlier (March)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dirty="0"/>
              <a:t>Drier fall season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FE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677283"/>
              </p:ext>
            </p:extLst>
          </p:nvPr>
        </p:nvGraphicFramePr>
        <p:xfrm>
          <a:off x="51847" y="131975"/>
          <a:ext cx="12088305" cy="382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984900"/>
              </p:ext>
            </p:extLst>
          </p:nvPr>
        </p:nvGraphicFramePr>
        <p:xfrm>
          <a:off x="7004117" y="3523524"/>
          <a:ext cx="5136035" cy="333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205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Temperature Problem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200304" y="1775727"/>
            <a:ext cx="3946558" cy="439868"/>
          </a:xfrm>
        </p:spPr>
        <p:txBody>
          <a:bodyPr/>
          <a:lstStyle/>
          <a:p>
            <a:r>
              <a:rPr lang="en-US" dirty="0"/>
              <a:t>2002 Colorado 303(d) Listing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94690" y="2196110"/>
            <a:ext cx="5157787" cy="4414199"/>
          </a:xfrm>
        </p:spPr>
        <p:txBody>
          <a:bodyPr>
            <a:normAutofit/>
          </a:bodyPr>
          <a:lstStyle/>
          <a:p>
            <a:r>
              <a:rPr lang="en-US" dirty="0"/>
              <a:t>Have continuous collection of surface quality data 1990-2017</a:t>
            </a:r>
          </a:p>
          <a:p>
            <a:r>
              <a:rPr lang="en-US" dirty="0"/>
              <a:t>Need defensible data</a:t>
            </a:r>
          </a:p>
          <a:p>
            <a:r>
              <a:rPr lang="en-US" dirty="0"/>
              <a:t>Experience weather extremes</a:t>
            </a:r>
          </a:p>
          <a:p>
            <a:pPr lvl="1"/>
            <a:r>
              <a:rPr lang="en-US" dirty="0"/>
              <a:t>Extreme drought (300 Yr. Event)</a:t>
            </a:r>
          </a:p>
          <a:p>
            <a:pPr lvl="1"/>
            <a:r>
              <a:rPr lang="en-US" dirty="0"/>
              <a:t>Temperature records</a:t>
            </a:r>
          </a:p>
          <a:p>
            <a:pPr lvl="1"/>
            <a:r>
              <a:rPr lang="en-US" dirty="0"/>
              <a:t>2013 Extreme flood</a:t>
            </a:r>
          </a:p>
          <a:p>
            <a:r>
              <a:rPr lang="en-US" dirty="0"/>
              <a:t>Collect temperature data</a:t>
            </a:r>
          </a:p>
          <a:p>
            <a:r>
              <a:rPr lang="en-US" dirty="0"/>
              <a:t>Record water temperatures rises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314524" y="1653914"/>
            <a:ext cx="5040863" cy="561681"/>
          </a:xfrm>
        </p:spPr>
        <p:txBody>
          <a:bodyPr>
            <a:normAutofit fontScale="92500"/>
          </a:bodyPr>
          <a:lstStyle/>
          <a:p>
            <a:r>
              <a:rPr lang="en-US" dirty="0"/>
              <a:t>Reactive adaptive management program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5901701" y="2215891"/>
            <a:ext cx="5183188" cy="3974068"/>
          </a:xfrm>
        </p:spPr>
        <p:txBody>
          <a:bodyPr/>
          <a:lstStyle/>
          <a:p>
            <a:r>
              <a:rPr lang="en-US" dirty="0"/>
              <a:t>Site specific stream standards</a:t>
            </a:r>
          </a:p>
          <a:p>
            <a:r>
              <a:rPr lang="en-US" dirty="0"/>
              <a:t>Expand temperature monitoring &gt;4.8 million data points</a:t>
            </a:r>
          </a:p>
          <a:p>
            <a:r>
              <a:rPr lang="en-US" dirty="0"/>
              <a:t>Entire watershed</a:t>
            </a:r>
          </a:p>
          <a:p>
            <a:r>
              <a:rPr lang="en-US" dirty="0"/>
              <a:t>Adopt policies &amp; strategies</a:t>
            </a:r>
          </a:p>
          <a:p>
            <a:r>
              <a:rPr lang="en-US" dirty="0"/>
              <a:t>Stream health</a:t>
            </a:r>
          </a:p>
          <a:p>
            <a:pPr lvl="1"/>
            <a:r>
              <a:rPr lang="en-US" dirty="0"/>
              <a:t>Fishery surveys</a:t>
            </a:r>
          </a:p>
          <a:p>
            <a:pPr lvl="1"/>
            <a:r>
              <a:rPr lang="en-US" dirty="0"/>
              <a:t>Bug surveys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 b="14918"/>
          <a:stretch/>
        </p:blipFill>
        <p:spPr>
          <a:xfrm>
            <a:off x="8015533" y="79637"/>
            <a:ext cx="3933727" cy="1574277"/>
          </a:xfrm>
          <a:prstGeom prst="rect">
            <a:avLst/>
          </a:prstGeom>
        </p:spPr>
      </p:pic>
      <p:pic>
        <p:nvPicPr>
          <p:cNvPr id="9" name="Picture 8" descr="Evans Tr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00" y="4876800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42" y="214297"/>
            <a:ext cx="11548621" cy="79437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BCWA adds to the Climate Shield &amp; NorWeST Temperature Data Sets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668"/>
            <a:ext cx="4449068" cy="575761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5" t="10312" r="18163" b="73356"/>
          <a:stretch/>
        </p:blipFill>
        <p:spPr>
          <a:xfrm>
            <a:off x="4599111" y="1008668"/>
            <a:ext cx="7450722" cy="5757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3643" y="4688795"/>
            <a:ext cx="2036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By 2080 Brook Trout in Upper Bear Creek almost extinct</a:t>
            </a:r>
          </a:p>
        </p:txBody>
      </p:sp>
    </p:spTree>
    <p:extLst>
      <p:ext uri="{BB962C8B-B14F-4D97-AF65-F5344CB8AC3E}">
        <p14:creationId xmlns:p14="http://schemas.microsoft.com/office/powerpoint/2010/main" val="423109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Climate Change Risk Assessment </a:t>
            </a:r>
            <a:r>
              <a:rPr lang="en-US" dirty="0"/>
              <a:t>- CREAT </a:t>
            </a:r>
            <a:br>
              <a:rPr lang="en-US" dirty="0"/>
            </a:br>
            <a:r>
              <a:rPr lang="en-US" sz="4000" b="1" dirty="0">
                <a:solidFill>
                  <a:srgbClr val="FF0000"/>
                </a:solidFill>
              </a:rPr>
              <a:t>Need a long-Range Plan Upper Bear Creek Watershed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77" y="1825624"/>
            <a:ext cx="7154945" cy="48391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Evergreen Metropolitan District provides drinking water &amp; wastewater services to 13,700 customers, Evergreen Lake – water supply</a:t>
            </a:r>
          </a:p>
          <a:p>
            <a:r>
              <a:rPr lang="en-US" dirty="0"/>
              <a:t>Increasing water quality &amp; quantity issues</a:t>
            </a:r>
          </a:p>
          <a:p>
            <a:r>
              <a:rPr lang="en-US" dirty="0"/>
              <a:t>Cold-water fisheries at risk (1 to 2°F)</a:t>
            </a:r>
          </a:p>
          <a:p>
            <a:r>
              <a:rPr lang="en-US" dirty="0"/>
              <a:t>Decreased water supply from drought, water quality issues from wildfires (beetle kill) &amp; subsequent flooding</a:t>
            </a:r>
          </a:p>
          <a:p>
            <a:r>
              <a:rPr lang="en-US" dirty="0"/>
              <a:t>Regulatory &amp; treatment challenges</a:t>
            </a:r>
          </a:p>
          <a:p>
            <a:r>
              <a:rPr lang="en-US" dirty="0"/>
              <a:t>Build on existing modeling &amp; monitoring - understand how climate change threats affect utility operations and watershed health</a:t>
            </a:r>
          </a:p>
        </p:txBody>
      </p:sp>
      <p:pic>
        <p:nvPicPr>
          <p:cNvPr id="4" name="Picture 3" descr="EvergreenLake_Sediment 1_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8322" y="1804635"/>
            <a:ext cx="4533569" cy="293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879" y="4852067"/>
            <a:ext cx="2674577" cy="20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8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26072"/>
              </p:ext>
            </p:extLst>
          </p:nvPr>
        </p:nvGraphicFramePr>
        <p:xfrm>
          <a:off x="263951" y="339364"/>
          <a:ext cx="11613823" cy="5782287"/>
        </p:xfrm>
        <a:graphic>
          <a:graphicData uri="http://schemas.openxmlformats.org/drawingml/2006/table">
            <a:tbl>
              <a:tblPr/>
              <a:tblGrid>
                <a:gridCol w="4011287">
                  <a:extLst>
                    <a:ext uri="{9D8B030D-6E8A-4147-A177-3AD203B41FA5}">
                      <a16:colId xmlns:a16="http://schemas.microsoft.com/office/drawing/2014/main" val="2807143417"/>
                    </a:ext>
                  </a:extLst>
                </a:gridCol>
                <a:gridCol w="2456296">
                  <a:extLst>
                    <a:ext uri="{9D8B030D-6E8A-4147-A177-3AD203B41FA5}">
                      <a16:colId xmlns:a16="http://schemas.microsoft.com/office/drawing/2014/main" val="698924675"/>
                    </a:ext>
                  </a:extLst>
                </a:gridCol>
                <a:gridCol w="2757711">
                  <a:extLst>
                    <a:ext uri="{9D8B030D-6E8A-4147-A177-3AD203B41FA5}">
                      <a16:colId xmlns:a16="http://schemas.microsoft.com/office/drawing/2014/main" val="1843797521"/>
                    </a:ext>
                  </a:extLst>
                </a:gridCol>
                <a:gridCol w="2388529">
                  <a:extLst>
                    <a:ext uri="{9D8B030D-6E8A-4147-A177-3AD203B41FA5}">
                      <a16:colId xmlns:a16="http://schemas.microsoft.com/office/drawing/2014/main" val="289217709"/>
                    </a:ext>
                  </a:extLst>
                </a:gridCol>
              </a:tblGrid>
              <a:tr h="117626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cap="all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CLIMATE VARIABLE</a:t>
                      </a:r>
                      <a:endParaRPr lang="en-US" sz="2800" b="1" kern="1400" cap="all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B7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cap="all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Baseline scenario</a:t>
                      </a:r>
                      <a:endParaRPr lang="en-US" sz="2800" b="1" kern="1400" cap="all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B7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cap="all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moderate conditions scenario</a:t>
                      </a:r>
                      <a:endParaRPr lang="en-US" sz="2800" b="1" kern="1400" cap="all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B7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400" cap="all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hotter and drier conditions scenario</a:t>
                      </a:r>
                      <a:endParaRPr lang="en-US" sz="2800" b="1" kern="1400" cap="all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D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349152"/>
                  </a:ext>
                </a:extLst>
              </a:tr>
              <a:tr h="5112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Average Annual Temperature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46.26°F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5.18°F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6.12°F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23231"/>
                  </a:ext>
                </a:extLst>
              </a:tr>
              <a:tr h="5112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Average July Temperature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67.4°F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5.75°F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5.88°F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97557"/>
                  </a:ext>
                </a:extLst>
              </a:tr>
              <a:tr h="70462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Average December Temperature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29.82°F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4.39°F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5.96°F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153959"/>
                  </a:ext>
                </a:extLst>
              </a:tr>
              <a:tr h="452486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Hot Days over 90°F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2.3 days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&gt;10 days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&gt;20 days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815227"/>
                  </a:ext>
                </a:extLst>
              </a:tr>
              <a:tr h="5112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Total Annual Precipitation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19.27 inches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3.68%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0.88%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274904"/>
                  </a:ext>
                </a:extLst>
              </a:tr>
              <a:tr h="5112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July Precipitation (rain)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2.04 inches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4.69% decrease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0.93%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661169"/>
                  </a:ext>
                </a:extLst>
              </a:tr>
              <a:tr h="51128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December Precipitation (rain)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0.82 inches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18.04% increase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5.48% increase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55823"/>
                  </a:ext>
                </a:extLst>
              </a:tr>
              <a:tr h="89248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4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100-Year Storm Event</a:t>
                      </a:r>
                      <a:endParaRPr lang="en-US" sz="2800" kern="140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2.8 inches 6 hours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610" marR="54610" marT="54610" marB="546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28.59% increase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400" dirty="0">
                          <a:ln>
                            <a:noFill/>
                          </a:ln>
                          <a:solidFill>
                            <a:srgbClr val="6D6E71"/>
                          </a:solidFill>
                          <a:effectLst/>
                          <a:latin typeface="Times New Roman" panose="02020603050405020304" pitchFamily="18" charset="0"/>
                        </a:rPr>
                        <a:t>28.59% increase</a:t>
                      </a:r>
                      <a:endParaRPr lang="en-US" sz="2800" kern="1400" dirty="0">
                        <a:ln>
                          <a:noFill/>
                        </a:ln>
                        <a:solidFill>
                          <a:srgbClr val="6D6E7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6E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04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50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579" y="365125"/>
            <a:ext cx="11407219" cy="57755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1"/>
                </a:solidFill>
              </a:rPr>
              <a:t>10-year Minimum Proactive Plan</a:t>
            </a:r>
            <a:r>
              <a:rPr lang="en-US" b="1" dirty="0"/>
              <a:t> </a:t>
            </a:r>
            <a:r>
              <a:rPr lang="en-US" dirty="0"/>
              <a:t>– $0.5 to 2.5 million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26662"/>
              </p:ext>
            </p:extLst>
          </p:nvPr>
        </p:nvGraphicFramePr>
        <p:xfrm>
          <a:off x="168896" y="1225484"/>
          <a:ext cx="10709635" cy="4440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150">
                  <a:extLst>
                    <a:ext uri="{9D8B030D-6E8A-4147-A177-3AD203B41FA5}">
                      <a16:colId xmlns:a16="http://schemas.microsoft.com/office/drawing/2014/main" val="1457325314"/>
                    </a:ext>
                  </a:extLst>
                </a:gridCol>
                <a:gridCol w="10434485">
                  <a:extLst>
                    <a:ext uri="{9D8B030D-6E8A-4147-A177-3AD203B41FA5}">
                      <a16:colId xmlns:a16="http://schemas.microsoft.com/office/drawing/2014/main" val="1449283442"/>
                    </a:ext>
                  </a:extLst>
                </a:gridCol>
              </a:tblGrid>
              <a:tr h="617124">
                <a:tc rowSpan="6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dirty="0">
                        <a:solidFill>
                          <a:srgbClr val="6D6E7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Decision models that incorporate uncertainty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900869902"/>
                  </a:ext>
                </a:extLst>
              </a:tr>
              <a:tr h="617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Expand BCWA water quality monitoring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2036090298"/>
                  </a:ext>
                </a:extLst>
              </a:tr>
              <a:tr h="598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Promote meadow bioretention facilities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3074989716"/>
                  </a:ext>
                </a:extLst>
              </a:tr>
              <a:tr h="6663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Climate awareness for decision makers &amp; watershed members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1061828753"/>
                  </a:ext>
                </a:extLst>
              </a:tr>
              <a:tr h="617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Encourage tree thinning for fire management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3642420516"/>
                  </a:ext>
                </a:extLst>
              </a:tr>
              <a:tr h="617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 public communication (Plans)</a:t>
                      </a:r>
                      <a:endParaRPr lang="en-US" sz="2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77" marR="54177" marT="54177" marB="54177" anchor="ctr"/>
                </a:tc>
                <a:extLst>
                  <a:ext uri="{0D108BD9-81ED-4DB2-BD59-A6C34878D82A}">
                    <a16:rowId xmlns:a16="http://schemas.microsoft.com/office/drawing/2014/main" val="3422456842"/>
                  </a:ext>
                </a:extLst>
              </a:tr>
              <a:tr h="70695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dirty="0">
                        <a:solidFill>
                          <a:srgbClr val="6D6E7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temperature monitoring (air)</a:t>
                      </a:r>
                    </a:p>
                  </a:txBody>
                  <a:tcPr marL="54610" marR="54610" marT="54610" marB="54610" anchor="ctr"/>
                </a:tc>
                <a:extLst>
                  <a:ext uri="{0D108BD9-81ED-4DB2-BD59-A6C34878D82A}">
                    <a16:rowId xmlns:a16="http://schemas.microsoft.com/office/drawing/2014/main" val="2522038274"/>
                  </a:ext>
                </a:extLst>
              </a:tr>
            </a:tbl>
          </a:graphicData>
        </a:graphic>
      </p:graphicFrame>
      <p:pic>
        <p:nvPicPr>
          <p:cNvPr id="5" name="Picture 4" descr="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5456" y="3686163"/>
            <a:ext cx="4641130" cy="3094086"/>
          </a:xfrm>
          <a:prstGeom prst="rect">
            <a:avLst/>
          </a:prstGeom>
        </p:spPr>
      </p:pic>
      <p:pic>
        <p:nvPicPr>
          <p:cNvPr id="6" name="Picture 5" descr="079 (2).JPG"/>
          <p:cNvPicPr>
            <a:picLocks noChangeAspect="1"/>
          </p:cNvPicPr>
          <p:nvPr/>
        </p:nvPicPr>
        <p:blipFill>
          <a:blip r:embed="rId3" cstate="print"/>
          <a:srcRect t="39610"/>
          <a:stretch>
            <a:fillRect/>
          </a:stretch>
        </p:blipFill>
        <p:spPr>
          <a:xfrm>
            <a:off x="7480025" y="1291473"/>
            <a:ext cx="4612747" cy="18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0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905</Words>
  <Application>Microsoft Office PowerPoint</Application>
  <PresentationFormat>Widescreen</PresentationFormat>
  <Paragraphs>153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Gothic</vt:lpstr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Russell N Clayshulte RNC Consulting LLC Manager Bear Creek Watershed Association Colorado</vt:lpstr>
      <vt:lpstr>PowerPoint Presentation</vt:lpstr>
      <vt:lpstr>Bear Creek Watershed Association oversees implementation of State Control Regulation </vt:lpstr>
      <vt:lpstr>PowerPoint Presentation</vt:lpstr>
      <vt:lpstr>Water Temperature Problem</vt:lpstr>
      <vt:lpstr>BCWA adds to the Climate Shield &amp; NorWeST Temperature Data Sets</vt:lpstr>
      <vt:lpstr>Climate Change Risk Assessment - CREAT  Need a long-Range Plan Upper Bear Creek Watershed</vt:lpstr>
      <vt:lpstr>PowerPoint Presentation</vt:lpstr>
      <vt:lpstr>10-year Minimum Proactive Plan – $0.5 to 2.5 million</vt:lpstr>
      <vt:lpstr>Preferred Plan by 2050 –$ 1.5 -8.5 million</vt:lpstr>
      <vt:lpstr>Model Helps Decision Making Under Uncertainty &amp; Politics</vt:lpstr>
      <vt:lpstr>Adaptive Measures</vt:lpstr>
      <vt:lpstr>Other Front Range Findings</vt:lpstr>
      <vt:lpstr>Understanding climate behavior is based on data, lots of measurements &amp; observations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Russell N Clayshulte RNC Consulting LLC Manager Bear Creek Watershed Association Colorado</dc:title>
  <dc:creator>Russell Clayshulte</dc:creator>
  <cp:lastModifiedBy>Russell Clayshulte</cp:lastModifiedBy>
  <cp:revision>63</cp:revision>
  <cp:lastPrinted>2017-04-24T21:15:09Z</cp:lastPrinted>
  <dcterms:created xsi:type="dcterms:W3CDTF">2017-04-21T16:35:51Z</dcterms:created>
  <dcterms:modified xsi:type="dcterms:W3CDTF">2017-05-01T15:45:44Z</dcterms:modified>
</cp:coreProperties>
</file>