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9" r:id="rId3"/>
    <p:sldId id="312" r:id="rId4"/>
    <p:sldId id="279" r:id="rId5"/>
    <p:sldId id="280" r:id="rId6"/>
    <p:sldId id="308" r:id="rId7"/>
    <p:sldId id="324" r:id="rId8"/>
    <p:sldId id="258" r:id="rId9"/>
    <p:sldId id="315" r:id="rId10"/>
    <p:sldId id="329" r:id="rId11"/>
    <p:sldId id="265" r:id="rId12"/>
    <p:sldId id="286" r:id="rId13"/>
    <p:sldId id="338" r:id="rId14"/>
    <p:sldId id="322" r:id="rId15"/>
    <p:sldId id="339" r:id="rId16"/>
    <p:sldId id="317" r:id="rId17"/>
    <p:sldId id="316" r:id="rId18"/>
    <p:sldId id="268" r:id="rId19"/>
    <p:sldId id="335" r:id="rId20"/>
    <p:sldId id="318" r:id="rId21"/>
    <p:sldId id="289" r:id="rId22"/>
    <p:sldId id="293" r:id="rId23"/>
    <p:sldId id="307" r:id="rId24"/>
    <p:sldId id="326" r:id="rId25"/>
    <p:sldId id="285" r:id="rId26"/>
    <p:sldId id="323" r:id="rId27"/>
    <p:sldId id="327" r:id="rId28"/>
    <p:sldId id="328" r:id="rId29"/>
    <p:sldId id="342" r:id="rId30"/>
    <p:sldId id="344" r:id="rId31"/>
    <p:sldId id="343" r:id="rId32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451" autoAdjust="0"/>
  </p:normalViewPr>
  <p:slideViewPr>
    <p:cSldViewPr>
      <p:cViewPr varScale="1">
        <p:scale>
          <a:sx n="80" d="100"/>
          <a:sy n="80" d="100"/>
        </p:scale>
        <p:origin x="8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4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252"/>
    </p:cViewPr>
  </p:sorterViewPr>
  <p:notesViewPr>
    <p:cSldViewPr>
      <p:cViewPr varScale="1">
        <p:scale>
          <a:sx n="60" d="100"/>
          <a:sy n="60" d="100"/>
        </p:scale>
        <p:origin x="2500" y="5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7CD84D8-FA0F-4525-8479-29DF4F6D6C82}" type="datetimeFigureOut">
              <a:rPr lang="en-US" smtClean="0"/>
              <a:pPr/>
              <a:t>7/30/2018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E8CBDB0-CE25-4B42-9FCB-1F226D662B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2C05004-D6D9-4F5D-8D24-DAA5006A9C81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86B1DF0-83AD-428C-81B2-B1BA178730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2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B1DF0-83AD-428C-81B2-B1BA1787300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3800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0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58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493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50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2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8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40846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79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70785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9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5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88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49254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5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2040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20000"/>
                <a:lumOff val="8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3A5B66-750B-4717-964D-4D0427ADD8D5}" type="datetimeFigureOut">
              <a:rPr lang="en-US" smtClean="0"/>
              <a:pPr/>
              <a:t>7/30/2018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0EAE96B-2446-49FF-A22E-58475D495A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ransition>
    <p:zoom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85800" y="3810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alligraphy" pitchFamily="66" charset="0"/>
                <a:ea typeface="Times New Roman" pitchFamily="18" charset="0"/>
                <a:cs typeface="Arial" pitchFamily="34" charset="0"/>
              </a:rPr>
              <a:t>The Bear Creek Watershed Association protects &amp; restores water &amp; environmental quality within the Bear Creek Watershed from the effects of land use.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alligraphy" pitchFamily="66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7006746" cy="38099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07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total phosphorus of 61.8 µg/L in BCR exceeds the 22.2 µg/L goal-standard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seasonal chlorophyll-a of 22.5 µg/L was over the 12.2 µg/L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Trophic status of the reservoir remains at the Eutrophic-Hypertrophic boundary based on Carlson and Walker indices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Seasonal average reservoir temperature (-1/2-2m) = 20.0</a:t>
            </a:r>
            <a:r>
              <a:rPr lang="en-US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with no exceedances of the WAT or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Lake aeration maintained dissolved oxygen levels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(-1/2-2m)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or above 6.0 mg/L throughout most of the growing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Late season blue-green algal blooms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Recreational fishing remained active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29B62E-3DA5-457E-ABB4-03D288A73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662810"/>
            <a:ext cx="3292784" cy="219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47704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E59A1C-90F1-41BF-88DA-AFB33D3F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81000"/>
            <a:ext cx="8610601" cy="289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47873-86E9-4B32-AEFD-36CFDC9F7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13760"/>
            <a:ext cx="8610600" cy="306324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5138A-8C49-4D2C-89DE-D2DD874D0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2" y="152400"/>
            <a:ext cx="8587276" cy="3182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E4767-99A1-4AC0-BC71-4583AE40C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2" y="3523090"/>
            <a:ext cx="8595294" cy="295391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8C5F2-EF98-443F-A3D0-4AF6805D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807296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780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EA776-A1BD-4503-A254-085CA449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65" y="990600"/>
            <a:ext cx="8702670" cy="43434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FCE6-D97C-4990-A458-6DA8A7E85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818016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3447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B9F14-C1FA-46B5-841B-3B6F9454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69" y="990600"/>
            <a:ext cx="8479662" cy="4648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BD3951-7F11-4BF3-993E-47BF3672C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24590"/>
              </p:ext>
            </p:extLst>
          </p:nvPr>
        </p:nvGraphicFramePr>
        <p:xfrm>
          <a:off x="228600" y="1524000"/>
          <a:ext cx="8534400" cy="3935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6175">
                  <a:extLst>
                    <a:ext uri="{9D8B030D-6E8A-4147-A177-3AD203B41FA5}">
                      <a16:colId xmlns:a16="http://schemas.microsoft.com/office/drawing/2014/main" val="3707304909"/>
                    </a:ext>
                  </a:extLst>
                </a:gridCol>
                <a:gridCol w="1565377">
                  <a:extLst>
                    <a:ext uri="{9D8B030D-6E8A-4147-A177-3AD203B41FA5}">
                      <a16:colId xmlns:a16="http://schemas.microsoft.com/office/drawing/2014/main" val="40240419"/>
                    </a:ext>
                  </a:extLst>
                </a:gridCol>
                <a:gridCol w="946114">
                  <a:extLst>
                    <a:ext uri="{9D8B030D-6E8A-4147-A177-3AD203B41FA5}">
                      <a16:colId xmlns:a16="http://schemas.microsoft.com/office/drawing/2014/main" val="2579861964"/>
                    </a:ext>
                  </a:extLst>
                </a:gridCol>
                <a:gridCol w="835545">
                  <a:extLst>
                    <a:ext uri="{9D8B030D-6E8A-4147-A177-3AD203B41FA5}">
                      <a16:colId xmlns:a16="http://schemas.microsoft.com/office/drawing/2014/main" val="282548976"/>
                    </a:ext>
                  </a:extLst>
                </a:gridCol>
                <a:gridCol w="908496">
                  <a:extLst>
                    <a:ext uri="{9D8B030D-6E8A-4147-A177-3AD203B41FA5}">
                      <a16:colId xmlns:a16="http://schemas.microsoft.com/office/drawing/2014/main" val="794524098"/>
                    </a:ext>
                  </a:extLst>
                </a:gridCol>
                <a:gridCol w="942693">
                  <a:extLst>
                    <a:ext uri="{9D8B030D-6E8A-4147-A177-3AD203B41FA5}">
                      <a16:colId xmlns:a16="http://schemas.microsoft.com/office/drawing/2014/main" val="2222127817"/>
                    </a:ext>
                  </a:extLst>
                </a:gridCol>
              </a:tblGrid>
              <a:tr h="622369"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2017 Total Phosphorus Loading (Pounds)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542876"/>
                  </a:ext>
                </a:extLst>
              </a:tr>
              <a:tr h="520631"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TP Load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%NPS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9265120"/>
                  </a:ext>
                </a:extLst>
              </a:tr>
              <a:tr h="3630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Turkey Creek Drainage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1,292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1.4%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1,208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93%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9518766"/>
                  </a:ext>
                </a:extLst>
              </a:tr>
              <a:tr h="5513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Bear Creek Drainage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4,742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1,007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16.7%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3,734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47181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Discharged into Reservoir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6,034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1,092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18.1%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4,942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82%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20858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Site 45 Outflow BCR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3,051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9089147"/>
                  </a:ext>
                </a:extLst>
              </a:tr>
              <a:tr h="5395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BCR Total Phosphorus Deposition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2,983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6738882"/>
                  </a:ext>
                </a:extLst>
              </a:tr>
              <a:tr h="4237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Site 90 - Lower Bear Creek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2,081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50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1100" y="4267200"/>
            <a:ext cx="3695700" cy="246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C6503-ECC9-497E-AD15-36307A552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267200"/>
            <a:ext cx="3695700" cy="2463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CCE2A1-0769-450D-93AF-012E64E18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33400"/>
            <a:ext cx="8872351" cy="35052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48C4D-0F19-428B-9E4F-08BCE8AF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20713" cy="51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75732-5522-4C34-AC90-45D166922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5638800"/>
            <a:ext cx="6410912" cy="95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74470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r Creek Watershed Map_2011.jpg"/>
          <p:cNvPicPr>
            <a:picLocks noChangeAspect="1"/>
          </p:cNvPicPr>
          <p:nvPr/>
        </p:nvPicPr>
        <p:blipFill>
          <a:blip r:embed="rId3" cstate="print"/>
          <a:srcRect l="5983" t="10268" r="5661" b="9483"/>
          <a:stretch>
            <a:fillRect/>
          </a:stretch>
        </p:blipFill>
        <p:spPr>
          <a:xfrm>
            <a:off x="304800" y="990600"/>
            <a:ext cx="855749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2286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Operational Bear Creek Watershed 2017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3733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D9173-1418-4481-9457-7E02C8576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8" y="76199"/>
            <a:ext cx="4251126" cy="2601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55625-0B44-48A1-A363-B184FFC8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344" y="76199"/>
            <a:ext cx="4572396" cy="2601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48290-28E3-4CAF-8156-A799CB4B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8" y="2923684"/>
            <a:ext cx="4251126" cy="2867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AE7C7-9F2D-411B-A94F-0C2D3063C9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"/>
          <a:stretch/>
        </p:blipFill>
        <p:spPr>
          <a:xfrm>
            <a:off x="4528344" y="2923684"/>
            <a:ext cx="4528938" cy="2867516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A80905-E199-4584-9241-70441FB2D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895682"/>
              </p:ext>
            </p:extLst>
          </p:nvPr>
        </p:nvGraphicFramePr>
        <p:xfrm>
          <a:off x="152400" y="152400"/>
          <a:ext cx="8839200" cy="6559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2738">
                  <a:extLst>
                    <a:ext uri="{9D8B030D-6E8A-4147-A177-3AD203B41FA5}">
                      <a16:colId xmlns:a16="http://schemas.microsoft.com/office/drawing/2014/main" val="1828444579"/>
                    </a:ext>
                  </a:extLst>
                </a:gridCol>
                <a:gridCol w="1930192">
                  <a:extLst>
                    <a:ext uri="{9D8B030D-6E8A-4147-A177-3AD203B41FA5}">
                      <a16:colId xmlns:a16="http://schemas.microsoft.com/office/drawing/2014/main" val="2587023297"/>
                    </a:ext>
                  </a:extLst>
                </a:gridCol>
                <a:gridCol w="1587450">
                  <a:extLst>
                    <a:ext uri="{9D8B030D-6E8A-4147-A177-3AD203B41FA5}">
                      <a16:colId xmlns:a16="http://schemas.microsoft.com/office/drawing/2014/main" val="3039694995"/>
                    </a:ext>
                  </a:extLst>
                </a:gridCol>
                <a:gridCol w="1298820">
                  <a:extLst>
                    <a:ext uri="{9D8B030D-6E8A-4147-A177-3AD203B41FA5}">
                      <a16:colId xmlns:a16="http://schemas.microsoft.com/office/drawing/2014/main" val="186327556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Bear Creek Watershed Wastewater Treatment Plants by Drainage Basin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WQCC Adopted Phosphorus WLA Pounds/ 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2017 Discharged Phosphorus Pounds/year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 Allocation Used by WWTF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230947849"/>
                  </a:ext>
                </a:extLst>
              </a:tr>
              <a:tr h="186812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Bear Creek Drainage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226927"/>
                  </a:ext>
                </a:extLst>
              </a:tr>
              <a:tr h="20746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Jefferson County Schools – Mt. Evans Outdoor Lab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4.76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4149911321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Brook Forest Inn</a:t>
                      </a:r>
                      <a:r>
                        <a:rPr lang="en-US" sz="1100" baseline="30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1458709052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Evergreen Metropolitan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1,500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250.73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846120146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West Jefferson County Metro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1,500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268.33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18%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141297947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Kittredge Sanitation and Water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47.39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2226395300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Genesee Water and Sanitation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1,015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318.67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624451148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Forest Hills Metropolitan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21.35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27%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2754832878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Town of Morrison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74.19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4112560133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Bear Creek 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4,960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1,007.42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1983811721"/>
                  </a:ext>
                </a:extLst>
              </a:tr>
              <a:tr h="171427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Turkey Creek Drainage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59540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Conifer Metropolitan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707740321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Conifer Sanitation Association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0.95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710693782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Aspen Park Metropolitan District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021556937"/>
                  </a:ext>
                </a:extLst>
              </a:tr>
              <a:tr h="28184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Jefferson County Schools - Conifer High School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3.9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1167483422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Geneva Glen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19.96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399%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1673578181"/>
                  </a:ext>
                </a:extLst>
              </a:tr>
              <a:tr h="2781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Bear Creek Development Corp. - Tiny Town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Hauling Columbia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1174508024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Turkey Creek 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35.41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2391675802"/>
                  </a:ext>
                </a:extLst>
              </a:tr>
              <a:tr h="20957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Operational Facilities Lbs./year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5,200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1,042.83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20%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2138897289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Reserve Pool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0%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4287790144"/>
                  </a:ext>
                </a:extLst>
              </a:tr>
              <a:tr h="17142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Phosphorus Wasteload lbs./year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5,255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extLst>
                  <a:ext uri="{0D108BD9-81ED-4DB2-BD59-A6C34878D82A}">
                    <a16:rowId xmlns:a16="http://schemas.microsoft.com/office/drawing/2014/main" val="372264943"/>
                  </a:ext>
                </a:extLst>
              </a:tr>
              <a:tr h="453406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1-Brook Forest Inn - Compliance Advisory, Reported Effluent Violation Notice of Significant Non-Compliance by WQCD.  Exceeded phosphorus concentration limits and pounds as reported by WQCD. No compliance action by WQCD enforcement section.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213461"/>
                  </a:ext>
                </a:extLst>
              </a:tr>
              <a:tr h="302270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2-Geneva Glen -  Compliance Agreement. Exceeded phosphorus concentration limits and pounds as reported to WQCD. New LAMP in progress.  No compliance action by WQCD enforcement section.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50804"/>
                  </a:ext>
                </a:extLst>
              </a:tr>
              <a:tr h="202619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3-Records from Columbia Sanitary show they hauled 131,400 gallons in the 2017 operation season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50038"/>
                  </a:ext>
                </a:extLst>
              </a:tr>
              <a:tr h="504391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4- The reserve pool in the Control Regulation is 2 pounds of total phosphorus, the 55 pounds listed by the BCWA includes pounds from closed treatment facilities (Singing River Ranch (30), The Fort Restaurant (18), Bear Creek Cabins (5))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648" marR="6164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46847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82508-53F7-4934-8646-0439EA707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5" y="838200"/>
            <a:ext cx="8896330" cy="43434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5E9054-5CFC-42F7-8D1D-07B7E80F0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161311"/>
              </p:ext>
            </p:extLst>
          </p:nvPr>
        </p:nvGraphicFramePr>
        <p:xfrm>
          <a:off x="838200" y="152400"/>
          <a:ext cx="6858000" cy="64279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69814">
                  <a:extLst>
                    <a:ext uri="{9D8B030D-6E8A-4147-A177-3AD203B41FA5}">
                      <a16:colId xmlns:a16="http://schemas.microsoft.com/office/drawing/2014/main" val="4099423895"/>
                    </a:ext>
                  </a:extLst>
                </a:gridCol>
                <a:gridCol w="1122326">
                  <a:extLst>
                    <a:ext uri="{9D8B030D-6E8A-4147-A177-3AD203B41FA5}">
                      <a16:colId xmlns:a16="http://schemas.microsoft.com/office/drawing/2014/main" val="1185011389"/>
                    </a:ext>
                  </a:extLst>
                </a:gridCol>
                <a:gridCol w="1148664">
                  <a:extLst>
                    <a:ext uri="{9D8B030D-6E8A-4147-A177-3AD203B41FA5}">
                      <a16:colId xmlns:a16="http://schemas.microsoft.com/office/drawing/2014/main" val="2800630105"/>
                    </a:ext>
                  </a:extLst>
                </a:gridCol>
                <a:gridCol w="1475762">
                  <a:extLst>
                    <a:ext uri="{9D8B030D-6E8A-4147-A177-3AD203B41FA5}">
                      <a16:colId xmlns:a16="http://schemas.microsoft.com/office/drawing/2014/main" val="3849738253"/>
                    </a:ext>
                  </a:extLst>
                </a:gridCol>
                <a:gridCol w="1641434">
                  <a:extLst>
                    <a:ext uri="{9D8B030D-6E8A-4147-A177-3AD203B41FA5}">
                      <a16:colId xmlns:a16="http://schemas.microsoft.com/office/drawing/2014/main" val="3743441299"/>
                    </a:ext>
                  </a:extLst>
                </a:gridCol>
              </a:tblGrid>
              <a:tr h="1894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Segment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1498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Cold-season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6985" algn="ctr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Warm Season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871175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74272135"/>
                  </a:ext>
                </a:extLst>
              </a:tr>
              <a:tr h="189449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7448943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8390134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Segment</a:t>
                      </a:r>
                      <a:r>
                        <a:rPr lang="en-US" sz="1200" spc="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1a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47401681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Exceedances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254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7868165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marR="0" algn="ctr">
                        <a:lnSpc>
                          <a:spcPts val="12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27433206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1d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57687039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3446109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3696352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 dirty="0">
                          <a:effectLst/>
                        </a:rPr>
                        <a:t>Segment</a:t>
                      </a:r>
                      <a:r>
                        <a:rPr lang="en-US" sz="1200" spc="15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1e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1339252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Exceedances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6620148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36808000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1b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75857063"/>
                  </a:ext>
                </a:extLst>
              </a:tr>
              <a:tr h="189449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Exceedances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3653469"/>
                  </a:ext>
                </a:extLst>
              </a:tr>
              <a:tr h="189449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6379261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92413210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508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0225032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8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71225010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6a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71287692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5562371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%</a:t>
                      </a:r>
                      <a:r>
                        <a:rPr lang="en-US" sz="1200" spc="1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Compliance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2540" algn="ctr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56529833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6b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 </a:t>
                      </a:r>
                      <a:r>
                        <a:rPr lang="en-US" sz="1200" spc="5" baseline="30000">
                          <a:effectLst/>
                        </a:rPr>
                        <a:t>o</a:t>
                      </a:r>
                      <a:r>
                        <a:rPr lang="en-US" sz="1200" spc="5">
                          <a:effectLst/>
                        </a:rPr>
                        <a:t>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5425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r>
                        <a:rPr lang="en-US" sz="1200" spc="20">
                          <a:effectLst/>
                        </a:rPr>
                        <a:t> </a:t>
                      </a:r>
                      <a:r>
                        <a:rPr lang="en-US" sz="1200" spc="20" baseline="30000">
                          <a:effectLst/>
                        </a:rPr>
                        <a:t>o</a:t>
                      </a:r>
                      <a:r>
                        <a:rPr lang="en-US" sz="1200" spc="2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88290" marR="0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21.2 </a:t>
                      </a:r>
                      <a:r>
                        <a:rPr lang="en-US" sz="1200" baseline="30000">
                          <a:effectLst/>
                        </a:rPr>
                        <a:t>o</a:t>
                      </a:r>
                      <a:r>
                        <a:rPr lang="en-US" sz="1200">
                          <a:effectLst/>
                        </a:rPr>
                        <a:t>C</a:t>
                      </a:r>
                      <a:r>
                        <a:rPr lang="en-US" sz="1200" spc="245">
                          <a:effectLst/>
                        </a:rPr>
                        <a:t>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48509763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41720092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128905" marR="0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889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1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85797180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302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13.7°C</a:t>
                      </a:r>
                      <a:r>
                        <a:rPr lang="en-US" sz="1200" spc="-40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8110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14.3°C</a:t>
                      </a:r>
                      <a:r>
                        <a:rPr lang="en-US" sz="1200" spc="-3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256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27.5°C</a:t>
                      </a:r>
                      <a:r>
                        <a:rPr lang="en-US" sz="1200" spc="-40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9085" marR="0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28.6°C</a:t>
                      </a:r>
                      <a:r>
                        <a:rPr lang="en-US" sz="1200" spc="-3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10557371"/>
                  </a:ext>
                </a:extLst>
              </a:tr>
              <a:tr h="189449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</a:t>
                      </a:r>
                      <a:r>
                        <a:rPr lang="en-US" sz="1200" spc="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Exceedances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07772861"/>
                  </a:ext>
                </a:extLst>
              </a:tr>
              <a:tr h="198854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24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9422974"/>
                  </a:ext>
                </a:extLst>
              </a:tr>
              <a:tr h="211601">
                <a:tc>
                  <a:txBody>
                    <a:bodyPr/>
                    <a:lstStyle/>
                    <a:p>
                      <a:pPr marL="654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5">
                          <a:effectLst/>
                        </a:rPr>
                        <a:t>Segment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1c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 marR="0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9°C </a:t>
                      </a:r>
                      <a:r>
                        <a:rPr lang="en-US" sz="1200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6370" marR="0">
                        <a:lnSpc>
                          <a:spcPts val="116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5">
                          <a:effectLst/>
                        </a:rPr>
                        <a:t>13°C </a:t>
                      </a:r>
                      <a:r>
                        <a:rPr lang="en-US" sz="1200" spc="-15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2565" marR="0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23.3°C</a:t>
                      </a:r>
                      <a:r>
                        <a:rPr lang="en-US" sz="1200" spc="-40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WAT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9085" marR="0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23.8°C</a:t>
                      </a:r>
                      <a:r>
                        <a:rPr lang="en-US" sz="1200" spc="-35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DM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4767484"/>
                  </a:ext>
                </a:extLst>
              </a:tr>
              <a:tr h="189449">
                <a:tc>
                  <a:txBody>
                    <a:bodyPr/>
                    <a:lstStyle/>
                    <a:p>
                      <a:pPr marL="128905" marR="0">
                        <a:lnSpc>
                          <a:spcPts val="11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#</a:t>
                      </a:r>
                      <a:r>
                        <a:rPr lang="en-US" sz="1200" spc="5" dirty="0">
                          <a:effectLst/>
                        </a:rPr>
                        <a:t> </a:t>
                      </a:r>
                      <a:r>
                        <a:rPr lang="en-US" sz="1200" spc="-5" dirty="0">
                          <a:effectLst/>
                        </a:rPr>
                        <a:t>Exceedances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90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82703711"/>
                  </a:ext>
                </a:extLst>
              </a:tr>
              <a:tr h="338651">
                <a:tc>
                  <a:txBody>
                    <a:bodyPr/>
                    <a:lstStyle/>
                    <a:p>
                      <a:pPr marL="128905" marR="0">
                        <a:lnSpc>
                          <a:spcPts val="11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r>
                        <a:rPr lang="en-US" sz="1200" spc="15">
                          <a:effectLst/>
                        </a:rPr>
                        <a:t> </a:t>
                      </a:r>
                      <a:r>
                        <a:rPr lang="en-US" sz="1200" spc="-5">
                          <a:effectLst/>
                        </a:rPr>
                        <a:t>Compliance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0%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0" algn="ct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100%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66425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838199"/>
            <a:ext cx="3886199" cy="5876135"/>
          </a:xfrm>
        </p:spPr>
        <p:txBody>
          <a:bodyPr>
            <a:normAutofit/>
          </a:bodyPr>
          <a:lstStyle/>
          <a:p>
            <a:r>
              <a:rPr lang="en-US" sz="1200" dirty="0"/>
              <a:t>Nonpoint source loading &amp; tracking</a:t>
            </a:r>
          </a:p>
          <a:p>
            <a:r>
              <a:rPr lang="en-US" sz="1200" dirty="0"/>
              <a:t>Coyote Gulch - Trading </a:t>
            </a:r>
          </a:p>
          <a:p>
            <a:r>
              <a:rPr lang="en-US" sz="1200" dirty="0"/>
              <a:t>Septic Systems – Kerr &amp; Cub</a:t>
            </a:r>
          </a:p>
          <a:p>
            <a:r>
              <a:rPr lang="en-US" sz="1200" dirty="0"/>
              <a:t>Tracking management practices</a:t>
            </a:r>
          </a:p>
          <a:p>
            <a:r>
              <a:rPr lang="en-US" sz="1200" dirty="0"/>
              <a:t>Zoning and planning reviews for BMPs</a:t>
            </a:r>
          </a:p>
          <a:p>
            <a:r>
              <a:rPr lang="en-US" sz="1200" dirty="0"/>
              <a:t>Local presentations, education programs</a:t>
            </a:r>
          </a:p>
          <a:p>
            <a:r>
              <a:rPr lang="en-US" sz="1200" dirty="0"/>
              <a:t>Flood restoration practices</a:t>
            </a:r>
          </a:p>
          <a:p>
            <a:r>
              <a:rPr lang="en-US" sz="1200" dirty="0"/>
              <a:t>Assist land-owners</a:t>
            </a:r>
          </a:p>
          <a:p>
            <a:r>
              <a:rPr lang="en-US" sz="1200" dirty="0"/>
              <a:t>Assist invasive species programs</a:t>
            </a:r>
          </a:p>
          <a:p>
            <a:r>
              <a:rPr lang="en-US" sz="1200" dirty="0"/>
              <a:t>Green Infrastructure projects</a:t>
            </a:r>
          </a:p>
          <a:p>
            <a:r>
              <a:rPr lang="en-US" sz="1200" dirty="0"/>
              <a:t>Wildfire assessment </a:t>
            </a:r>
          </a:p>
          <a:p>
            <a:r>
              <a:rPr lang="en-US" sz="1200" dirty="0"/>
              <a:t>Source water protection</a:t>
            </a:r>
          </a:p>
          <a:p>
            <a:r>
              <a:rPr lang="en-US" sz="1200" dirty="0"/>
              <a:t>Tributary loading studies</a:t>
            </a:r>
          </a:p>
          <a:p>
            <a:r>
              <a:rPr lang="en-US" sz="1200" dirty="0"/>
              <a:t>Erosion Control Reviews</a:t>
            </a:r>
          </a:p>
          <a:p>
            <a:r>
              <a:rPr lang="en-US" sz="1200" dirty="0"/>
              <a:t>Online adaptive management</a:t>
            </a:r>
          </a:p>
          <a:p>
            <a:r>
              <a:rPr lang="en-US" sz="1200" dirty="0"/>
              <a:t>Climate Modeling</a:t>
            </a:r>
          </a:p>
          <a:p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43665"/>
            <a:ext cx="7773338" cy="862810"/>
          </a:xfrm>
        </p:spPr>
        <p:txBody>
          <a:bodyPr/>
          <a:lstStyle/>
          <a:p>
            <a:r>
              <a:rPr lang="en-US" dirty="0"/>
              <a:t>Adaptive Management Program</a:t>
            </a:r>
          </a:p>
        </p:txBody>
      </p:sp>
      <p:pic>
        <p:nvPicPr>
          <p:cNvPr id="4" name="Picture 3" descr="090.JPG"/>
          <p:cNvPicPr>
            <a:picLocks noChangeAspect="1"/>
          </p:cNvPicPr>
          <p:nvPr/>
        </p:nvPicPr>
        <p:blipFill rotWithShape="1">
          <a:blip r:embed="rId2" cstate="print"/>
          <a:srcRect r="5230"/>
          <a:stretch/>
        </p:blipFill>
        <p:spPr>
          <a:xfrm>
            <a:off x="4593021" y="3810001"/>
            <a:ext cx="433289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47" y="838200"/>
            <a:ext cx="4359163" cy="29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23653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28600"/>
            <a:ext cx="3441192" cy="6858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dirty="0"/>
              <a:t>Coyote Gulch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/>
          <a:srcRect t="21265" b="22187"/>
          <a:stretch/>
        </p:blipFill>
        <p:spPr bwMode="auto">
          <a:xfrm>
            <a:off x="990600" y="2895600"/>
            <a:ext cx="5943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487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ril 18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1017419"/>
            <a:ext cx="2590800" cy="1943100"/>
          </a:xfrm>
          <a:prstGeom prst="rect">
            <a:avLst/>
          </a:prstGeom>
        </p:spPr>
      </p:pic>
      <p:pic>
        <p:nvPicPr>
          <p:cNvPr id="10" name="Picture 9" descr="IMG_1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124200"/>
            <a:ext cx="2667000" cy="2000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86600" y="3137549"/>
            <a:ext cx="1676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2006-2017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2700" y="3687800"/>
            <a:ext cx="2667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Trade Pounds = 80.4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DBA03-0656-4463-8681-832D59339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5908" y="4838699"/>
            <a:ext cx="6809492" cy="197288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9BD5AC-7B6D-4F9C-BC4D-134255B2C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25" y="1447800"/>
            <a:ext cx="8845351" cy="38100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E3B56A-8898-473A-9FBD-4CA6A74B9A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 r="13333"/>
          <a:stretch/>
        </p:blipFill>
        <p:spPr>
          <a:xfrm>
            <a:off x="2590800" y="4495800"/>
            <a:ext cx="4495800" cy="229112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F425FE-78F3-42C0-9139-E93D3FFF7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469765"/>
              </p:ext>
            </p:extLst>
          </p:nvPr>
        </p:nvGraphicFramePr>
        <p:xfrm>
          <a:off x="304800" y="228600"/>
          <a:ext cx="8382002" cy="417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917">
                  <a:extLst>
                    <a:ext uri="{9D8B030D-6E8A-4147-A177-3AD203B41FA5}">
                      <a16:colId xmlns:a16="http://schemas.microsoft.com/office/drawing/2014/main" val="265099234"/>
                    </a:ext>
                  </a:extLst>
                </a:gridCol>
                <a:gridCol w="835552">
                  <a:extLst>
                    <a:ext uri="{9D8B030D-6E8A-4147-A177-3AD203B41FA5}">
                      <a16:colId xmlns:a16="http://schemas.microsoft.com/office/drawing/2014/main" val="2032764111"/>
                    </a:ext>
                  </a:extLst>
                </a:gridCol>
                <a:gridCol w="1542676">
                  <a:extLst>
                    <a:ext uri="{9D8B030D-6E8A-4147-A177-3AD203B41FA5}">
                      <a16:colId xmlns:a16="http://schemas.microsoft.com/office/drawing/2014/main" val="3244129108"/>
                    </a:ext>
                  </a:extLst>
                </a:gridCol>
                <a:gridCol w="1030163">
                  <a:extLst>
                    <a:ext uri="{9D8B030D-6E8A-4147-A177-3AD203B41FA5}">
                      <a16:colId xmlns:a16="http://schemas.microsoft.com/office/drawing/2014/main" val="4291340428"/>
                    </a:ext>
                  </a:extLst>
                </a:gridCol>
                <a:gridCol w="529459">
                  <a:extLst>
                    <a:ext uri="{9D8B030D-6E8A-4147-A177-3AD203B41FA5}">
                      <a16:colId xmlns:a16="http://schemas.microsoft.com/office/drawing/2014/main" val="45051585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1384277498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2640341463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1119926418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1635141556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1902595755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3604931916"/>
                    </a:ext>
                  </a:extLst>
                </a:gridCol>
                <a:gridCol w="509605">
                  <a:extLst>
                    <a:ext uri="{9D8B030D-6E8A-4147-A177-3AD203B41FA5}">
                      <a16:colId xmlns:a16="http://schemas.microsoft.com/office/drawing/2014/main" val="3968847621"/>
                    </a:ext>
                  </a:extLst>
                </a:gridCol>
              </a:tblGrid>
              <a:tr h="15544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WQCD Station ID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BCWA Station ID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Biotype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MMI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494017"/>
                  </a:ext>
                </a:extLst>
              </a:tr>
              <a:tr h="3108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2009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2017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1741480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5756a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BCLP @ bridge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67.0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54496661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Morrison @ Gage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69.8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80.5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74.5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72.9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48.8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73.5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72.0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63.9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45396690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Idledale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69.8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22562772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Lair O’ Bear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58.5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51.3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49.5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72.2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03240427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122b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O’ Fallon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53.6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49.9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69020790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5762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8b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BCC @ Bridge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55.6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39.1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51.1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49.6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62.3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59.0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3999824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5763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Little Bear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52.3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75.0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38.4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51057815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Keys @ bridge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Mountain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38.6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36.9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45.3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46.9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63.6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37.0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15286394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5768d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Golden Willow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Mountain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71.9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60.8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56.6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58.1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3000255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5768c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Mt Evans Wilderness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Mountain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55.5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72.5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67.0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53.8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67.0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75.6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54899968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BCWA90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Wadsworth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Transition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55.0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39.9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8902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544731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DD2095-C062-462D-BA6B-69FDCC263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6"/>
          <a:stretch/>
        </p:blipFill>
        <p:spPr>
          <a:xfrm>
            <a:off x="6400800" y="914400"/>
            <a:ext cx="2582708" cy="2128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6F240-AE28-4886-AFA2-FC6DBA340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2" y="304800"/>
            <a:ext cx="6054652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D906D-9DD8-4742-BBC9-B75BC975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15396"/>
            <a:ext cx="584908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4618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5329F-1DED-40E7-B609-BB71BBBB7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0" y="304800"/>
            <a:ext cx="863041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3492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"/>
            <a:ext cx="4876800" cy="3886199"/>
          </a:xfrm>
        </p:spPr>
        <p:txBody>
          <a:bodyPr>
            <a:noAutofit/>
          </a:bodyPr>
          <a:lstStyle/>
          <a:p>
            <a:r>
              <a:rPr lang="en-US" dirty="0"/>
              <a:t>100 Stream Monitoring Sites</a:t>
            </a:r>
          </a:p>
          <a:p>
            <a:r>
              <a:rPr lang="en-US" dirty="0"/>
              <a:t>Bear Creek Reservoir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Turkey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Inflow Bear Creek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Outflow Site 45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Site 90 input Barr/Milton</a:t>
            </a:r>
          </a:p>
          <a:p>
            <a:r>
              <a:rPr lang="en-US" dirty="0"/>
              <a:t>Evergreen Lake</a:t>
            </a:r>
          </a:p>
          <a:p>
            <a:r>
              <a:rPr lang="en-US" dirty="0"/>
              <a:t>Summit Lake (Mt Evans)</a:t>
            </a:r>
          </a:p>
          <a:p>
            <a:r>
              <a:rPr lang="en-US" dirty="0"/>
              <a:t>Other WQ Features</a:t>
            </a:r>
          </a:p>
        </p:txBody>
      </p:sp>
      <p:pic>
        <p:nvPicPr>
          <p:cNvPr id="4" name="Picture 3" descr="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3525" y="4488"/>
            <a:ext cx="3886199" cy="2590799"/>
          </a:xfrm>
          <a:prstGeom prst="rect">
            <a:avLst/>
          </a:prstGeom>
        </p:spPr>
      </p:pic>
      <p:pic>
        <p:nvPicPr>
          <p:cNvPr id="5" name="Picture 4" descr="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179736"/>
            <a:ext cx="3886200" cy="2590800"/>
          </a:xfrm>
          <a:prstGeom prst="rect">
            <a:avLst/>
          </a:prstGeom>
        </p:spPr>
      </p:pic>
      <p:pic>
        <p:nvPicPr>
          <p:cNvPr id="7" name="Picture 6" descr="167 (2).JPG"/>
          <p:cNvPicPr>
            <a:picLocks noChangeAspect="1"/>
          </p:cNvPicPr>
          <p:nvPr/>
        </p:nvPicPr>
        <p:blipFill rotWithShape="1">
          <a:blip r:embed="rId5" cstate="print"/>
          <a:srcRect t="14706"/>
          <a:stretch/>
        </p:blipFill>
        <p:spPr>
          <a:xfrm>
            <a:off x="5230828" y="2713978"/>
            <a:ext cx="3886199" cy="2209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E3D05-485A-4616-B278-EEC0C315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3"/>
          <a:stretch/>
        </p:blipFill>
        <p:spPr>
          <a:xfrm>
            <a:off x="5192728" y="5004465"/>
            <a:ext cx="3924299" cy="164447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7E1424-F6D5-47EF-BBA3-8979A3C023DF}"/>
              </a:ext>
            </a:extLst>
          </p:cNvPr>
          <p:cNvSpPr/>
          <p:nvPr/>
        </p:nvSpPr>
        <p:spPr>
          <a:xfrm>
            <a:off x="702363" y="228600"/>
            <a:ext cx="8001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BCWA spent 2.2 million on regulation directed programs</a:t>
            </a:r>
          </a:p>
          <a:p>
            <a:r>
              <a:rPr lang="en-US" sz="2400" dirty="0"/>
              <a:t>	1.3 million on data &amp; monitoring efforts</a:t>
            </a:r>
          </a:p>
          <a:p>
            <a:r>
              <a:rPr lang="en-US" sz="2400" dirty="0"/>
              <a:t>	28-years of data &amp; studies to support good science</a:t>
            </a:r>
          </a:p>
          <a:p>
            <a:r>
              <a:rPr lang="en-US" sz="2400" dirty="0"/>
              <a:t>	&gt;2 million on water quality improvement projects</a:t>
            </a:r>
          </a:p>
          <a:p>
            <a:endParaRPr lang="en-US" sz="2400" dirty="0"/>
          </a:p>
          <a:p>
            <a:r>
              <a:rPr lang="en-US" sz="2400" dirty="0"/>
              <a:t>Discharger members have spent &gt;21 million dollars on WWTFs</a:t>
            </a:r>
          </a:p>
          <a:p>
            <a:endParaRPr lang="en-US" sz="2400" dirty="0"/>
          </a:p>
          <a:p>
            <a:r>
              <a:rPr lang="en-US" sz="2400" dirty="0"/>
              <a:t>BCWA has 78.5 years worth of voluntary efforts</a:t>
            </a:r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72054-F602-4014-B40A-74711CCC3713}"/>
              </a:ext>
            </a:extLst>
          </p:cNvPr>
          <p:cNvSpPr/>
          <p:nvPr/>
        </p:nvSpPr>
        <p:spPr>
          <a:xfrm>
            <a:off x="514350" y="3657600"/>
            <a:ext cx="81152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WQCD enforcement staff stated the monitoring provisions of Regulation #74 are not enforceable.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WQCD enforcement staff stated the nonpoint source provisions of Regulation #74 are not enforceable.</a:t>
            </a:r>
          </a:p>
        </p:txBody>
      </p:sp>
    </p:spTree>
    <p:extLst>
      <p:ext uri="{BB962C8B-B14F-4D97-AF65-F5344CB8AC3E}">
        <p14:creationId xmlns:p14="http://schemas.microsoft.com/office/powerpoint/2010/main" val="1687094944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01AA2D-38F9-485E-8419-B417F2FDD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8305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6203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12700" cmpd="sng">
            <a:solidFill>
              <a:srgbClr val="0070C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8763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38200" y="5181600"/>
            <a:ext cx="2667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100 Monitoring Sites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47306"/>
            <a:ext cx="8686800" cy="3093141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Recreational Users Bear Creek Park &gt; 600,000</a:t>
            </a:r>
          </a:p>
          <a:p>
            <a:r>
              <a:rPr lang="en-US" sz="7200" dirty="0"/>
              <a:t>People Traveling to Mt. Evans &gt; 185,000</a:t>
            </a:r>
          </a:p>
          <a:p>
            <a:r>
              <a:rPr lang="en-US" sz="7200" dirty="0"/>
              <a:t>Wilderness Access &gt; 25,000</a:t>
            </a:r>
          </a:p>
          <a:p>
            <a:r>
              <a:rPr lang="en-US" sz="7200" dirty="0"/>
              <a:t>Users Denver Mountain Parks &gt; 225,000</a:t>
            </a:r>
          </a:p>
          <a:p>
            <a:r>
              <a:rPr lang="en-US" sz="7200" dirty="0"/>
              <a:t>Users Evergreen Lake &gt; 300,000</a:t>
            </a:r>
          </a:p>
          <a:p>
            <a:r>
              <a:rPr lang="en-US" sz="7200" dirty="0"/>
              <a:t>Jefferson County Open Space &gt; 80,000</a:t>
            </a:r>
          </a:p>
          <a:p>
            <a:r>
              <a:rPr lang="en-US" sz="7200" dirty="0"/>
              <a:t>Attendees &amp; Visitors Red Rocks/Morrison &gt;1.3 million</a:t>
            </a:r>
          </a:p>
          <a:p>
            <a:r>
              <a:rPr lang="en-US" sz="7200" dirty="0"/>
              <a:t>Bear Creek Park Swim Beach Use &gt; 750 per weekend</a:t>
            </a:r>
          </a:p>
          <a:p>
            <a:r>
              <a:rPr lang="en-US" sz="7200" dirty="0"/>
              <a:t>Fishing &gt; 65,000 people per year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2017 Estimates Recreation Use BCW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875" y="4513115"/>
            <a:ext cx="465772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BCWA Fact Sheet 35 Recreational Uses in BCW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2788"/>
              </p:ext>
            </p:extLst>
          </p:nvPr>
        </p:nvGraphicFramePr>
        <p:xfrm>
          <a:off x="552450" y="5105400"/>
          <a:ext cx="3943350" cy="1015415"/>
        </p:xfrm>
        <a:graphic>
          <a:graphicData uri="http://schemas.openxmlformats.org/drawingml/2006/table">
            <a:tbl>
              <a:tblPr/>
              <a:tblGrid>
                <a:gridCol w="197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653">
                <a:tc gridSpan="2"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000000"/>
                          </a:solidFill>
                          <a:latin typeface="Arial"/>
                        </a:rPr>
                        <a:t>BCW Total Species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9"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i="1" kern="1400" dirty="0">
                          <a:solidFill>
                            <a:srgbClr val="800080"/>
                          </a:solidFill>
                          <a:latin typeface="Arial"/>
                        </a:rPr>
                        <a:t>Common Sport Fish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600" i="1" kern="1400" dirty="0">
                          <a:solidFill>
                            <a:srgbClr val="800080"/>
                          </a:solidFill>
                          <a:latin typeface="Arial"/>
                        </a:rPr>
                        <a:t>Other Reported Fish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653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6633FF"/>
                          </a:solidFill>
                          <a:latin typeface="Arial"/>
                        </a:rPr>
                        <a:t>16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800" b="1" kern="1400" dirty="0">
                          <a:solidFill>
                            <a:srgbClr val="6633FF"/>
                          </a:solidFill>
                          <a:latin typeface="Arial"/>
                        </a:rPr>
                        <a:t>14</a:t>
                      </a:r>
                      <a:endParaRPr lang="en-US" sz="1200" kern="1400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45A877-75C3-4D5E-B228-EDE3B3CB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1"/>
          <a:stretch/>
        </p:blipFill>
        <p:spPr>
          <a:xfrm>
            <a:off x="5257800" y="4971152"/>
            <a:ext cx="3657600" cy="152859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331" y="838200"/>
            <a:ext cx="7773339" cy="5638800"/>
          </a:xfrm>
        </p:spPr>
        <p:txBody>
          <a:bodyPr>
            <a:normAutofit/>
          </a:bodyPr>
          <a:lstStyle/>
          <a:p>
            <a:r>
              <a:rPr lang="en-US" sz="1600" dirty="0"/>
              <a:t>Online Decision Support Program</a:t>
            </a:r>
          </a:p>
          <a:p>
            <a:r>
              <a:rPr lang="en-US" sz="1600" dirty="0"/>
              <a:t>Electronic Online Watershed Plan </a:t>
            </a:r>
          </a:p>
          <a:p>
            <a:pPr lvl="1"/>
            <a:r>
              <a:rPr lang="en-US" sz="1400" dirty="0"/>
              <a:t>36 Policies</a:t>
            </a:r>
          </a:p>
          <a:p>
            <a:pPr lvl="1"/>
            <a:r>
              <a:rPr lang="en-US" sz="1400" dirty="0"/>
              <a:t>59 Fact Sheets</a:t>
            </a:r>
          </a:p>
          <a:p>
            <a:pPr lvl="1"/>
            <a:r>
              <a:rPr lang="en-US" sz="1400" dirty="0"/>
              <a:t>22 Data Masters</a:t>
            </a:r>
          </a:p>
          <a:p>
            <a:pPr lvl="1"/>
            <a:r>
              <a:rPr lang="en-US" sz="1400" dirty="0"/>
              <a:t>34 Informational Maps</a:t>
            </a:r>
          </a:p>
          <a:p>
            <a:pPr lvl="1"/>
            <a:r>
              <a:rPr lang="en-US" sz="1400" dirty="0"/>
              <a:t>26-yrs of Rulemaking &amp; Standards</a:t>
            </a:r>
          </a:p>
          <a:p>
            <a:pPr lvl="1"/>
            <a:r>
              <a:rPr lang="en-US" sz="1400" dirty="0"/>
              <a:t>31 Program Documents </a:t>
            </a:r>
          </a:p>
          <a:p>
            <a:pPr lvl="1"/>
            <a:r>
              <a:rPr lang="en-US" sz="1400" dirty="0"/>
              <a:t>&gt;100 linked reports &amp; documents</a:t>
            </a:r>
          </a:p>
          <a:p>
            <a:pPr lvl="1"/>
            <a:r>
              <a:rPr lang="en-US" sz="1400" dirty="0"/>
              <a:t>18 Wastewater Management Summaries</a:t>
            </a:r>
          </a:p>
          <a:p>
            <a:pPr lvl="1"/>
            <a:r>
              <a:rPr lang="en-US" sz="1400" dirty="0"/>
              <a:t>+ Other Informational, Methods, Program Guidance, Technical Series, Special Studies, Annual Monitoring Plans</a:t>
            </a:r>
          </a:p>
          <a:p>
            <a:r>
              <a:rPr lang="en-US" sz="1600" dirty="0"/>
              <a:t>Photo Library </a:t>
            </a:r>
          </a:p>
          <a:p>
            <a:r>
              <a:rPr lang="en-US" sz="1600" dirty="0"/>
              <a:t>Quarterly Newsletter (&gt;350)</a:t>
            </a:r>
          </a:p>
          <a:p>
            <a:r>
              <a:rPr lang="en-US" sz="1600" dirty="0"/>
              <a:t>NPS education</a:t>
            </a:r>
          </a:p>
          <a:p>
            <a:r>
              <a:rPr lang="en-US" sz="1600" dirty="0"/>
              <a:t>Membership special programs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90" y="85118"/>
            <a:ext cx="7773338" cy="753082"/>
          </a:xfrm>
        </p:spPr>
        <p:txBody>
          <a:bodyPr/>
          <a:lstStyle/>
          <a:p>
            <a:r>
              <a:rPr lang="en-US" dirty="0"/>
              <a:t>BCWA 2017 Watershed Plan</a:t>
            </a:r>
          </a:p>
        </p:txBody>
      </p:sp>
      <p:pic>
        <p:nvPicPr>
          <p:cNvPr id="4" name="Picture 3" descr="20140508_111555.jpg"/>
          <p:cNvPicPr>
            <a:picLocks noChangeAspect="1"/>
          </p:cNvPicPr>
          <p:nvPr/>
        </p:nvPicPr>
        <p:blipFill>
          <a:blip r:embed="rId2" cstate="print"/>
          <a:srcRect l="20474"/>
          <a:stretch>
            <a:fillRect/>
          </a:stretch>
        </p:blipFill>
        <p:spPr>
          <a:xfrm>
            <a:off x="5181600" y="914400"/>
            <a:ext cx="355512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6196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E6732-AE2A-4BE7-A5DB-9AB198B7F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736" y="143123"/>
            <a:ext cx="7783665" cy="641007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38200"/>
            <a:ext cx="6705600" cy="2133600"/>
          </a:xfrm>
        </p:spPr>
        <p:txBody>
          <a:bodyPr>
            <a:normAutofit fontScale="40000" lnSpcReduction="20000"/>
          </a:bodyPr>
          <a:lstStyle/>
          <a:p>
            <a:r>
              <a:rPr lang="en-US" sz="4500" dirty="0"/>
              <a:t>WQCC Summary</a:t>
            </a:r>
          </a:p>
          <a:p>
            <a:pPr lvl="1"/>
            <a:r>
              <a:rPr lang="en-US" sz="4500" dirty="0"/>
              <a:t>Status of Water Quality (Normal Year)</a:t>
            </a:r>
          </a:p>
          <a:p>
            <a:pPr lvl="1"/>
            <a:r>
              <a:rPr lang="en-US" sz="4500" dirty="0"/>
              <a:t>Status of WQ Goals &amp; Standards (Temperature)</a:t>
            </a:r>
          </a:p>
          <a:p>
            <a:pPr lvl="1"/>
            <a:r>
              <a:rPr lang="en-US" sz="4500" dirty="0"/>
              <a:t>Phosphorus Trading Program (3 trade policies)</a:t>
            </a:r>
          </a:p>
          <a:p>
            <a:pPr lvl="1"/>
            <a:endParaRPr lang="en-US" dirty="0"/>
          </a:p>
          <a:p>
            <a:r>
              <a:rPr lang="en-US" sz="5500" dirty="0"/>
              <a:t>Bear Creek Watershed Association Program</a:t>
            </a:r>
            <a:endParaRPr lang="en-US" sz="3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4000" cy="682838"/>
          </a:xfrm>
        </p:spPr>
        <p:txBody>
          <a:bodyPr/>
          <a:lstStyle/>
          <a:p>
            <a:r>
              <a:rPr lang="en-US" dirty="0"/>
              <a:t>2017 Annual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C0166-0539-43A6-AFB3-046C1CB6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81124"/>
            <a:ext cx="8755596" cy="3502238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4124</TotalTime>
  <Words>1313</Words>
  <Application>Microsoft Office PowerPoint</Application>
  <PresentationFormat>On-screen Show (4:3)</PresentationFormat>
  <Paragraphs>526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Lucida Calligraphy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2017 Estimates Recreation Use BCW</vt:lpstr>
      <vt:lpstr>BCWA 2017 Watershed Plan</vt:lpstr>
      <vt:lpstr>PowerPoint Presentation</vt:lpstr>
      <vt:lpstr>2017 Annual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Adaptive Management Program</vt:lpstr>
      <vt:lpstr>Coyote Gulch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Bear Creek Watershed Association</dc:title>
  <dc:creator>RNC Consulting LLC</dc:creator>
  <cp:lastModifiedBy>RNC Consulting LLC</cp:lastModifiedBy>
  <cp:revision>231</cp:revision>
  <cp:lastPrinted>2017-08-07T16:28:29Z</cp:lastPrinted>
  <dcterms:created xsi:type="dcterms:W3CDTF">2008-01-24T21:09:52Z</dcterms:created>
  <dcterms:modified xsi:type="dcterms:W3CDTF">2018-07-30T18:38:52Z</dcterms:modified>
</cp:coreProperties>
</file>