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312" r:id="rId4"/>
    <p:sldId id="279" r:id="rId5"/>
    <p:sldId id="280" r:id="rId6"/>
    <p:sldId id="308" r:id="rId7"/>
    <p:sldId id="324" r:id="rId8"/>
    <p:sldId id="258" r:id="rId9"/>
    <p:sldId id="315" r:id="rId10"/>
    <p:sldId id="329" r:id="rId11"/>
    <p:sldId id="265" r:id="rId12"/>
    <p:sldId id="286" r:id="rId13"/>
    <p:sldId id="338" r:id="rId14"/>
    <p:sldId id="322" r:id="rId15"/>
    <p:sldId id="339" r:id="rId16"/>
    <p:sldId id="317" r:id="rId17"/>
    <p:sldId id="316" r:id="rId18"/>
    <p:sldId id="268" r:id="rId19"/>
    <p:sldId id="335" r:id="rId20"/>
    <p:sldId id="318" r:id="rId21"/>
    <p:sldId id="289" r:id="rId22"/>
    <p:sldId id="293" r:id="rId23"/>
    <p:sldId id="307" r:id="rId24"/>
    <p:sldId id="326" r:id="rId25"/>
    <p:sldId id="285" r:id="rId26"/>
    <p:sldId id="327" r:id="rId27"/>
    <p:sldId id="328" r:id="rId28"/>
    <p:sldId id="342" r:id="rId29"/>
    <p:sldId id="344" r:id="rId30"/>
    <p:sldId id="345" r:id="rId31"/>
    <p:sldId id="343" r:id="rId32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451" autoAdjust="0"/>
  </p:normalViewPr>
  <p:slideViewPr>
    <p:cSldViewPr>
      <p:cViewPr varScale="1">
        <p:scale>
          <a:sx n="80" d="100"/>
          <a:sy n="80" d="100"/>
        </p:scale>
        <p:origin x="8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252"/>
    </p:cViewPr>
  </p:sorterViewPr>
  <p:notesViewPr>
    <p:cSldViewPr>
      <p:cViewPr varScale="1">
        <p:scale>
          <a:sx n="60" d="100"/>
          <a:sy n="60" d="100"/>
        </p:scale>
        <p:origin x="2500" y="52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Chlorophyll-a Bear Creek Reservoir </a:t>
            </a:r>
          </a:p>
        </c:rich>
      </c:tx>
      <c:layout>
        <c:manualLayout>
          <c:xMode val="edge"/>
          <c:yMode val="edge"/>
          <c:x val="0.28942053572304"/>
          <c:y val="6.4990444155645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83671404095908"/>
          <c:y val="0.13058817399686082"/>
          <c:w val="0.8497114636318982"/>
          <c:h val="0.73015729199143753"/>
        </c:manualLayout>
      </c:layout>
      <c:areaChart>
        <c:grouping val="stacked"/>
        <c:varyColors val="0"/>
        <c:ser>
          <c:idx val="0"/>
          <c:order val="0"/>
          <c:tx>
            <c:strRef>
              <c:f>Chlsecchi!$A$3</c:f>
              <c:strCache>
                <c:ptCount val="1"/>
                <c:pt idx="0">
                  <c:v>Chlorophyll,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Chlsecchi!$B$17:$M$17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Chlsecchi!$B$18:$M$18</c:f>
              <c:numCache>
                <c:formatCode>#,##0.0</c:formatCode>
                <c:ptCount val="12"/>
                <c:pt idx="0">
                  <c:v>1.25</c:v>
                </c:pt>
                <c:pt idx="1">
                  <c:v>15.45</c:v>
                </c:pt>
                <c:pt idx="2">
                  <c:v>5.9</c:v>
                </c:pt>
                <c:pt idx="3">
                  <c:v>1.5</c:v>
                </c:pt>
                <c:pt idx="4">
                  <c:v>8.15</c:v>
                </c:pt>
                <c:pt idx="5">
                  <c:v>2.4</c:v>
                </c:pt>
                <c:pt idx="6">
                  <c:v>8.9250000000000007</c:v>
                </c:pt>
                <c:pt idx="7">
                  <c:v>19.024999999999999</c:v>
                </c:pt>
                <c:pt idx="8">
                  <c:v>15.975000000000001</c:v>
                </c:pt>
                <c:pt idx="9">
                  <c:v>37.950000000000003</c:v>
                </c:pt>
                <c:pt idx="10">
                  <c:v>41.45</c:v>
                </c:pt>
                <c:pt idx="11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52-449A-97D4-1C3D1E415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47168"/>
        <c:axId val="115848704"/>
      </c:areaChart>
      <c:lineChart>
        <c:grouping val="standard"/>
        <c:varyColors val="0"/>
        <c:ser>
          <c:idx val="1"/>
          <c:order val="1"/>
          <c:tx>
            <c:strRef>
              <c:f>Chlsecchi!$A$21</c:f>
              <c:strCache>
                <c:ptCount val="1"/>
                <c:pt idx="0">
                  <c:v>Chlorophyll Standard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Chlsecchi!$B$21:$M$21</c:f>
              <c:numCache>
                <c:formatCode>#,##0.0</c:formatCode>
                <c:ptCount val="12"/>
                <c:pt idx="0">
                  <c:v>12.2</c:v>
                </c:pt>
                <c:pt idx="1">
                  <c:v>12.2</c:v>
                </c:pt>
                <c:pt idx="2">
                  <c:v>12.2</c:v>
                </c:pt>
                <c:pt idx="3">
                  <c:v>12.2</c:v>
                </c:pt>
                <c:pt idx="4">
                  <c:v>12.2</c:v>
                </c:pt>
                <c:pt idx="5">
                  <c:v>12.2</c:v>
                </c:pt>
                <c:pt idx="6">
                  <c:v>12.2</c:v>
                </c:pt>
                <c:pt idx="7">
                  <c:v>12.2</c:v>
                </c:pt>
                <c:pt idx="8">
                  <c:v>12.2</c:v>
                </c:pt>
                <c:pt idx="9">
                  <c:v>12.2</c:v>
                </c:pt>
                <c:pt idx="10">
                  <c:v>12.2</c:v>
                </c:pt>
                <c:pt idx="11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52-449A-97D4-1C3D1E415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847168"/>
        <c:axId val="115848704"/>
      </c:lineChart>
      <c:catAx>
        <c:axId val="11584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8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584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Chlorophyll-a (ug/l)</a:t>
                </a:r>
              </a:p>
            </c:rich>
          </c:tx>
          <c:layout>
            <c:manualLayout>
              <c:xMode val="edge"/>
              <c:yMode val="edge"/>
              <c:x val="1.8634028440128327E-2"/>
              <c:y val="0.22868715495750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BCR Temperature C (0.5-2m)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'Temp DO Comp'!$A$4</c:f>
              <c:strCache>
                <c:ptCount val="1"/>
                <c:pt idx="0">
                  <c:v>site 40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43108</c:v>
                </c:pt>
                <c:pt idx="1">
                  <c:v>43143</c:v>
                </c:pt>
                <c:pt idx="2">
                  <c:v>43178</c:v>
                </c:pt>
                <c:pt idx="3">
                  <c:v>43199</c:v>
                </c:pt>
                <c:pt idx="4">
                  <c:v>43234</c:v>
                </c:pt>
                <c:pt idx="5">
                  <c:v>43262</c:v>
                </c:pt>
                <c:pt idx="6">
                  <c:v>43290</c:v>
                </c:pt>
                <c:pt idx="7">
                  <c:v>43297</c:v>
                </c:pt>
                <c:pt idx="8">
                  <c:v>43319</c:v>
                </c:pt>
                <c:pt idx="9">
                  <c:v>43325</c:v>
                </c:pt>
                <c:pt idx="10">
                  <c:v>43353</c:v>
                </c:pt>
                <c:pt idx="11">
                  <c:v>43369</c:v>
                </c:pt>
                <c:pt idx="12">
                  <c:v>43388</c:v>
                </c:pt>
                <c:pt idx="13">
                  <c:v>43409</c:v>
                </c:pt>
                <c:pt idx="14">
                  <c:v>43444</c:v>
                </c:pt>
              </c:numCache>
            </c:numRef>
          </c:cat>
          <c:val>
            <c:numRef>
              <c:f>'Temp DO Comp'!$B$4:$P$4</c:f>
              <c:numCache>
                <c:formatCode>0.00</c:formatCode>
                <c:ptCount val="15"/>
                <c:pt idx="0">
                  <c:v>4.43</c:v>
                </c:pt>
                <c:pt idx="1">
                  <c:v>4.05</c:v>
                </c:pt>
                <c:pt idx="2">
                  <c:v>6.72</c:v>
                </c:pt>
                <c:pt idx="3">
                  <c:v>9.5299999999999994</c:v>
                </c:pt>
                <c:pt idx="4">
                  <c:v>15.63</c:v>
                </c:pt>
                <c:pt idx="5">
                  <c:v>18.93</c:v>
                </c:pt>
                <c:pt idx="6">
                  <c:v>22.78</c:v>
                </c:pt>
                <c:pt idx="7">
                  <c:v>23.45</c:v>
                </c:pt>
                <c:pt idx="8">
                  <c:v>22.2</c:v>
                </c:pt>
                <c:pt idx="9">
                  <c:v>22.5</c:v>
                </c:pt>
                <c:pt idx="10">
                  <c:v>19.45</c:v>
                </c:pt>
                <c:pt idx="11">
                  <c:v>18.079999999999998</c:v>
                </c:pt>
                <c:pt idx="12">
                  <c:v>10.84</c:v>
                </c:pt>
                <c:pt idx="13">
                  <c:v>8.9</c:v>
                </c:pt>
                <c:pt idx="14">
                  <c:v>2.94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E3-4ED5-A197-C77232D5D9B8}"/>
            </c:ext>
          </c:extLst>
        </c:ser>
        <c:ser>
          <c:idx val="1"/>
          <c:order val="1"/>
          <c:tx>
            <c:strRef>
              <c:f>'Temp DO Comp'!$A$5</c:f>
              <c:strCache>
                <c:ptCount val="1"/>
                <c:pt idx="0">
                  <c:v>Site 41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43108</c:v>
                </c:pt>
                <c:pt idx="1">
                  <c:v>43143</c:v>
                </c:pt>
                <c:pt idx="2">
                  <c:v>43178</c:v>
                </c:pt>
                <c:pt idx="3">
                  <c:v>43199</c:v>
                </c:pt>
                <c:pt idx="4">
                  <c:v>43234</c:v>
                </c:pt>
                <c:pt idx="5">
                  <c:v>43262</c:v>
                </c:pt>
                <c:pt idx="6">
                  <c:v>43290</c:v>
                </c:pt>
                <c:pt idx="7">
                  <c:v>43297</c:v>
                </c:pt>
                <c:pt idx="8">
                  <c:v>43319</c:v>
                </c:pt>
                <c:pt idx="9">
                  <c:v>43325</c:v>
                </c:pt>
                <c:pt idx="10">
                  <c:v>43353</c:v>
                </c:pt>
                <c:pt idx="11">
                  <c:v>43369</c:v>
                </c:pt>
                <c:pt idx="12">
                  <c:v>43388</c:v>
                </c:pt>
                <c:pt idx="13">
                  <c:v>43409</c:v>
                </c:pt>
                <c:pt idx="14">
                  <c:v>43444</c:v>
                </c:pt>
              </c:numCache>
            </c:numRef>
          </c:cat>
          <c:val>
            <c:numRef>
              <c:f>'Temp DO Comp'!$B$5:$P$5</c:f>
              <c:numCache>
                <c:formatCode>0.00</c:formatCode>
                <c:ptCount val="15"/>
                <c:pt idx="0">
                  <c:v>4.3</c:v>
                </c:pt>
                <c:pt idx="1">
                  <c:v>3.55</c:v>
                </c:pt>
                <c:pt idx="2">
                  <c:v>7.08</c:v>
                </c:pt>
                <c:pt idx="3">
                  <c:v>9.5299999999999994</c:v>
                </c:pt>
                <c:pt idx="4">
                  <c:v>15.85</c:v>
                </c:pt>
                <c:pt idx="5">
                  <c:v>19.13</c:v>
                </c:pt>
                <c:pt idx="6">
                  <c:v>22.9</c:v>
                </c:pt>
                <c:pt idx="7">
                  <c:v>23.15</c:v>
                </c:pt>
                <c:pt idx="8">
                  <c:v>22.33</c:v>
                </c:pt>
                <c:pt idx="9">
                  <c:v>22.68</c:v>
                </c:pt>
                <c:pt idx="10">
                  <c:v>19.7</c:v>
                </c:pt>
                <c:pt idx="11">
                  <c:v>18.149999999999999</c:v>
                </c:pt>
                <c:pt idx="12">
                  <c:v>10.9</c:v>
                </c:pt>
                <c:pt idx="13">
                  <c:v>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E3-4ED5-A197-C77232D5D9B8}"/>
            </c:ext>
          </c:extLst>
        </c:ser>
        <c:ser>
          <c:idx val="2"/>
          <c:order val="2"/>
          <c:tx>
            <c:strRef>
              <c:f>'Temp DO Comp'!$A$6</c:f>
              <c:strCache>
                <c:ptCount val="1"/>
                <c:pt idx="0">
                  <c:v>Site 42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43108</c:v>
                </c:pt>
                <c:pt idx="1">
                  <c:v>43143</c:v>
                </c:pt>
                <c:pt idx="2">
                  <c:v>43178</c:v>
                </c:pt>
                <c:pt idx="3">
                  <c:v>43199</c:v>
                </c:pt>
                <c:pt idx="4">
                  <c:v>43234</c:v>
                </c:pt>
                <c:pt idx="5">
                  <c:v>43262</c:v>
                </c:pt>
                <c:pt idx="6">
                  <c:v>43290</c:v>
                </c:pt>
                <c:pt idx="7">
                  <c:v>43297</c:v>
                </c:pt>
                <c:pt idx="8">
                  <c:v>43319</c:v>
                </c:pt>
                <c:pt idx="9">
                  <c:v>43325</c:v>
                </c:pt>
                <c:pt idx="10">
                  <c:v>43353</c:v>
                </c:pt>
                <c:pt idx="11">
                  <c:v>43369</c:v>
                </c:pt>
                <c:pt idx="12">
                  <c:v>43388</c:v>
                </c:pt>
                <c:pt idx="13">
                  <c:v>43409</c:v>
                </c:pt>
                <c:pt idx="14">
                  <c:v>43444</c:v>
                </c:pt>
              </c:numCache>
            </c:numRef>
          </c:cat>
          <c:val>
            <c:numRef>
              <c:f>'Temp DO Comp'!$B$6:$P$6</c:f>
              <c:numCache>
                <c:formatCode>0.00</c:formatCode>
                <c:ptCount val="15"/>
                <c:pt idx="1">
                  <c:v>4.43</c:v>
                </c:pt>
                <c:pt idx="2">
                  <c:v>7.08</c:v>
                </c:pt>
                <c:pt idx="3">
                  <c:v>9.5</c:v>
                </c:pt>
                <c:pt idx="4">
                  <c:v>15.5</c:v>
                </c:pt>
                <c:pt idx="5">
                  <c:v>18.95</c:v>
                </c:pt>
                <c:pt idx="6">
                  <c:v>22.9</c:v>
                </c:pt>
                <c:pt idx="7">
                  <c:v>23.14</c:v>
                </c:pt>
                <c:pt idx="8">
                  <c:v>22.3</c:v>
                </c:pt>
                <c:pt idx="9">
                  <c:v>22.68</c:v>
                </c:pt>
                <c:pt idx="10">
                  <c:v>19.649999999999999</c:v>
                </c:pt>
                <c:pt idx="11">
                  <c:v>18.12</c:v>
                </c:pt>
                <c:pt idx="12">
                  <c:v>10.86</c:v>
                </c:pt>
                <c:pt idx="13">
                  <c:v>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E3-4ED5-A197-C77232D5D9B8}"/>
            </c:ext>
          </c:extLst>
        </c:ser>
        <c:ser>
          <c:idx val="5"/>
          <c:order val="3"/>
          <c:tx>
            <c:strRef>
              <c:f>'Temp DO Comp'!$A$7</c:f>
              <c:strCache>
                <c:ptCount val="1"/>
                <c:pt idx="0">
                  <c:v>S(Jan-Mar)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'Temp DO Comp'!$B$7:$D$7</c:f>
              <c:numCache>
                <c:formatCode>0</c:formatCode>
                <c:ptCount val="3"/>
                <c:pt idx="0" formatCode="#,##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E3-4ED5-A197-C77232D5D9B8}"/>
            </c:ext>
          </c:extLst>
        </c:ser>
        <c:ser>
          <c:idx val="6"/>
          <c:order val="4"/>
          <c:tx>
            <c:strRef>
              <c:f>'Temp DO Comp'!$A$8</c:f>
              <c:strCache>
                <c:ptCount val="1"/>
                <c:pt idx="0">
                  <c:v>S(Apr-Dec)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'Temp DO Comp'!$B$8:$P$8</c:f>
              <c:numCache>
                <c:formatCode>General</c:formatCode>
                <c:ptCount val="15"/>
                <c:pt idx="3" formatCode="#,##0">
                  <c:v>23.3</c:v>
                </c:pt>
                <c:pt idx="4" formatCode="#,##0">
                  <c:v>23.3</c:v>
                </c:pt>
                <c:pt idx="5" formatCode="#,##0">
                  <c:v>23.3</c:v>
                </c:pt>
                <c:pt idx="6" formatCode="#,##0">
                  <c:v>23.3</c:v>
                </c:pt>
                <c:pt idx="7" formatCode="#,##0">
                  <c:v>23.3</c:v>
                </c:pt>
                <c:pt idx="8" formatCode="#,##0">
                  <c:v>23.3</c:v>
                </c:pt>
                <c:pt idx="9" formatCode="#,##0">
                  <c:v>23.3</c:v>
                </c:pt>
                <c:pt idx="10" formatCode="#,##0">
                  <c:v>23.3</c:v>
                </c:pt>
                <c:pt idx="11" formatCode="#,##0">
                  <c:v>23.3</c:v>
                </c:pt>
                <c:pt idx="12" formatCode="#,##0">
                  <c:v>23.3</c:v>
                </c:pt>
                <c:pt idx="13" formatCode="#,##0">
                  <c:v>23.3</c:v>
                </c:pt>
                <c:pt idx="14" formatCode="#,##0">
                  <c:v>23.3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E3-4ED5-A197-C77232D5D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096576"/>
        <c:axId val="115106560"/>
      </c:lineChart>
      <c:dateAx>
        <c:axId val="115096576"/>
        <c:scaling>
          <c:orientation val="minMax"/>
        </c:scaling>
        <c:delete val="0"/>
        <c:axPos val="b"/>
        <c:numFmt formatCode="[$-409]d\-m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106560"/>
        <c:crosses val="autoZero"/>
        <c:auto val="1"/>
        <c:lblOffset val="100"/>
        <c:baseTimeUnit val="days"/>
      </c:dateAx>
      <c:valAx>
        <c:axId val="11510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965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Total Nitrogen &amp; Phosphorus Seasonal Averages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'Fen Study'!$M$22:$M$23</c:f>
              <c:strCache>
                <c:ptCount val="1"/>
                <c:pt idx="0">
                  <c:v>Total Nirogen, ug/l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'Fen Study'!$X$21:$Z$21</c:f>
              <c:strCache>
                <c:ptCount val="3"/>
                <c:pt idx="0">
                  <c:v>All Fens</c:v>
                </c:pt>
                <c:pt idx="1">
                  <c:v>Control Fen</c:v>
                </c:pt>
                <c:pt idx="2">
                  <c:v>Northern Fens</c:v>
                </c:pt>
              </c:strCache>
            </c:strRef>
          </c:cat>
          <c:val>
            <c:numRef>
              <c:f>'Fen Study'!$X$22:$Z$22</c:f>
              <c:numCache>
                <c:formatCode>#,##0</c:formatCode>
                <c:ptCount val="3"/>
                <c:pt idx="0">
                  <c:v>269</c:v>
                </c:pt>
                <c:pt idx="1">
                  <c:v>99</c:v>
                </c:pt>
                <c:pt idx="2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2-4993-94CA-D9F26299AED3}"/>
            </c:ext>
          </c:extLst>
        </c:ser>
        <c:ser>
          <c:idx val="0"/>
          <c:order val="1"/>
          <c:tx>
            <c:strRef>
              <c:f>'Fen Study'!$M$24:$M$25</c:f>
              <c:strCache>
                <c:ptCount val="1"/>
                <c:pt idx="0">
                  <c:v>Total Phosphorus,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'Fen Study'!$X$21:$Z$21</c:f>
              <c:strCache>
                <c:ptCount val="3"/>
                <c:pt idx="0">
                  <c:v>All Fens</c:v>
                </c:pt>
                <c:pt idx="1">
                  <c:v>Control Fen</c:v>
                </c:pt>
                <c:pt idx="2">
                  <c:v>Northern Fens</c:v>
                </c:pt>
              </c:strCache>
            </c:strRef>
          </c:cat>
          <c:val>
            <c:numRef>
              <c:f>'Fen Study'!$X$25:$Z$25</c:f>
              <c:numCache>
                <c:formatCode>#,##0</c:formatCode>
                <c:ptCount val="3"/>
                <c:pt idx="0">
                  <c:v>171.20454545454547</c:v>
                </c:pt>
                <c:pt idx="1">
                  <c:v>18.454545454545453</c:v>
                </c:pt>
                <c:pt idx="2">
                  <c:v>222.12121212121212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B2-4993-94CA-D9F26299A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4351024"/>
        <c:axId val="554351352"/>
      </c:barChart>
      <c:catAx>
        <c:axId val="55435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351352"/>
        <c:crosses val="autoZero"/>
        <c:auto val="1"/>
        <c:lblAlgn val="ctr"/>
        <c:lblOffset val="100"/>
        <c:noMultiLvlLbl val="0"/>
      </c:catAx>
      <c:valAx>
        <c:axId val="55435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TN ug/l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35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Dissolved Copper, Pounds/Month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'Copper Study'!$B$50</c:f>
              <c:strCache>
                <c:ptCount val="1"/>
                <c:pt idx="0">
                  <c:v>Site 14a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'Copper Study'!$D$49:$O$49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'Copper Study'!$D$50:$O$50</c:f>
              <c:numCache>
                <c:formatCode>#,##0.0</c:formatCode>
                <c:ptCount val="12"/>
                <c:pt idx="0">
                  <c:v>5.0217293700000001</c:v>
                </c:pt>
                <c:pt idx="1">
                  <c:v>4.2333718560000007</c:v>
                </c:pt>
                <c:pt idx="2">
                  <c:v>3.8566881561600015</c:v>
                </c:pt>
                <c:pt idx="3">
                  <c:v>4.1048587818000009</c:v>
                </c:pt>
                <c:pt idx="4">
                  <c:v>9.315307981350001</c:v>
                </c:pt>
                <c:pt idx="5">
                  <c:v>3.3823777176000007</c:v>
                </c:pt>
                <c:pt idx="6">
                  <c:v>5.1137944084500004</c:v>
                </c:pt>
                <c:pt idx="7">
                  <c:v>3.0465158178000005</c:v>
                </c:pt>
                <c:pt idx="8">
                  <c:v>3.4471742256000004</c:v>
                </c:pt>
                <c:pt idx="9">
                  <c:v>3.6286044480000004</c:v>
                </c:pt>
                <c:pt idx="10">
                  <c:v>4.5454750362</c:v>
                </c:pt>
                <c:pt idx="11">
                  <c:v>3.9839053002000004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D-4BAD-A07C-9AA8B10B5851}"/>
            </c:ext>
          </c:extLst>
        </c:ser>
        <c:ser>
          <c:idx val="1"/>
          <c:order val="1"/>
          <c:tx>
            <c:strRef>
              <c:f>'Copper Study'!$B$51</c:f>
              <c:strCache>
                <c:ptCount val="1"/>
                <c:pt idx="0">
                  <c:v>Site 87/34b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'Copper Study'!$D$49:$O$49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'Copper Study'!$D$51:$O$51</c:f>
              <c:numCache>
                <c:formatCode>#,##0.0</c:formatCode>
                <c:ptCount val="12"/>
                <c:pt idx="0">
                  <c:v>0.14512797879300002</c:v>
                </c:pt>
                <c:pt idx="1">
                  <c:v>0.19050173352000002</c:v>
                </c:pt>
                <c:pt idx="2">
                  <c:v>0.27117338598000007</c:v>
                </c:pt>
                <c:pt idx="3">
                  <c:v>0.17738044065</c:v>
                </c:pt>
                <c:pt idx="4">
                  <c:v>0.50886857616000003</c:v>
                </c:pt>
                <c:pt idx="5">
                  <c:v>0.22678777800000002</c:v>
                </c:pt>
                <c:pt idx="6">
                  <c:v>0.467523004347</c:v>
                </c:pt>
                <c:pt idx="7">
                  <c:v>0.169399670748</c:v>
                </c:pt>
                <c:pt idx="8">
                  <c:v>6.803633340000001E-2</c:v>
                </c:pt>
                <c:pt idx="9">
                  <c:v>0.1166337144</c:v>
                </c:pt>
                <c:pt idx="10">
                  <c:v>0.10691423820000001</c:v>
                </c:pt>
                <c:pt idx="11">
                  <c:v>7.6330286423999999E-2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1D-4BAD-A07C-9AA8B10B5851}"/>
            </c:ext>
          </c:extLst>
        </c:ser>
        <c:ser>
          <c:idx val="2"/>
          <c:order val="2"/>
          <c:tx>
            <c:strRef>
              <c:f>'Copper Study'!$B$52</c:f>
              <c:strCache>
                <c:ptCount val="1"/>
                <c:pt idx="0">
                  <c:v>Site 14c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'Copper Study'!$D$49:$O$49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'Copper Study'!$D$52:$O$52</c:f>
              <c:numCache>
                <c:formatCode>#,##0.0</c:formatCode>
                <c:ptCount val="12"/>
                <c:pt idx="0">
                  <c:v>4.8064645710060008</c:v>
                </c:pt>
                <c:pt idx="1">
                  <c:v>4.1940619744800003</c:v>
                </c:pt>
                <c:pt idx="2">
                  <c:v>5.5038153895200015</c:v>
                </c:pt>
                <c:pt idx="3">
                  <c:v>4.8804729825600015</c:v>
                </c:pt>
                <c:pt idx="4">
                  <c:v>15.667795634400001</c:v>
                </c:pt>
                <c:pt idx="5">
                  <c:v>3.6739620036000007</c:v>
                </c:pt>
                <c:pt idx="6">
                  <c:v>1.656835910142</c:v>
                </c:pt>
                <c:pt idx="7">
                  <c:v>3.1938198793199999</c:v>
                </c:pt>
                <c:pt idx="8">
                  <c:v>2.7619511535000005</c:v>
                </c:pt>
                <c:pt idx="9">
                  <c:v>3.4892919558000002</c:v>
                </c:pt>
                <c:pt idx="10">
                  <c:v>4.4547599250000003</c:v>
                </c:pt>
                <c:pt idx="11">
                  <c:v>3.5754713114400003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1D-4BAD-A07C-9AA8B10B5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97401792"/>
        <c:axId val="697402120"/>
      </c:barChart>
      <c:catAx>
        <c:axId val="6974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7402120"/>
        <c:crosses val="autoZero"/>
        <c:auto val="1"/>
        <c:lblAlgn val="ctr"/>
        <c:lblOffset val="100"/>
        <c:noMultiLvlLbl val="0"/>
      </c:catAx>
      <c:valAx>
        <c:axId val="69740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Dissolved CU, Pounds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740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Average Total Phosphorus Watershed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'MWS 2018 chemistry'!$R$2</c:f>
              <c:strCache>
                <c:ptCount val="1"/>
                <c:pt idx="0">
                  <c:v>T Phos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multiLvlStrRef>
              <c:f>'MWS 2018 chemistry'!$A$3:$C$26</c:f>
              <c:multiLvlStrCache>
                <c:ptCount val="24"/>
                <c:lvl>
                  <c:pt idx="0">
                    <c:v>Site 36</c:v>
                  </c:pt>
                  <c:pt idx="1">
                    <c:v>Site 37</c:v>
                  </c:pt>
                  <c:pt idx="2">
                    <c:v>Site 58</c:v>
                  </c:pt>
                  <c:pt idx="3">
                    <c:v>Site 2a</c:v>
                  </c:pt>
                  <c:pt idx="4">
                    <c:v>Site 3a</c:v>
                  </c:pt>
                  <c:pt idx="5">
                    <c:v>Site 25</c:v>
                  </c:pt>
                  <c:pt idx="6">
                    <c:v>Site 4a</c:v>
                  </c:pt>
                  <c:pt idx="7">
                    <c:v>Site 5</c:v>
                  </c:pt>
                  <c:pt idx="8">
                    <c:v>Site 8a</c:v>
                  </c:pt>
                  <c:pt idx="9">
                    <c:v>Site 9</c:v>
                  </c:pt>
                  <c:pt idx="10">
                    <c:v>Site 12</c:v>
                  </c:pt>
                  <c:pt idx="11">
                    <c:v>Site 13a</c:v>
                  </c:pt>
                  <c:pt idx="12">
                    <c:v>Site 14a</c:v>
                  </c:pt>
                  <c:pt idx="13">
                    <c:v>Site 26</c:v>
                  </c:pt>
                  <c:pt idx="14">
                    <c:v>Site 64</c:v>
                  </c:pt>
                  <c:pt idx="15">
                    <c:v>Site 32</c:v>
                  </c:pt>
                  <c:pt idx="16">
                    <c:v>Site 34b</c:v>
                  </c:pt>
                  <c:pt idx="17">
                    <c:v>Site 15a</c:v>
                  </c:pt>
                  <c:pt idx="18">
                    <c:v>Site 19</c:v>
                  </c:pt>
                  <c:pt idx="19">
                    <c:v>Site 18</c:v>
                  </c:pt>
                  <c:pt idx="20">
                    <c:v>Site 16a</c:v>
                  </c:pt>
                  <c:pt idx="21">
                    <c:v>Site 40a</c:v>
                  </c:pt>
                  <c:pt idx="22">
                    <c:v>Site 45</c:v>
                  </c:pt>
                  <c:pt idx="23">
                    <c:v>Site 90</c:v>
                  </c:pt>
                </c:lvl>
                <c:lvl>
                  <c:pt idx="0">
                    <c:v>Evans</c:v>
                  </c:pt>
                  <c:pt idx="2">
                    <c:v>Upper Bear</c:v>
                  </c:pt>
                  <c:pt idx="5">
                    <c:v>Tribs</c:v>
                  </c:pt>
                  <c:pt idx="6">
                    <c:v>EGL</c:v>
                  </c:pt>
                  <c:pt idx="7">
                    <c:v>Middle Bear Creek </c:v>
                  </c:pt>
                  <c:pt idx="13">
                    <c:v>Upper Tribs</c:v>
                  </c:pt>
                  <c:pt idx="16">
                    <c:v>Mt. V</c:v>
                  </c:pt>
                  <c:pt idx="17">
                    <c:v>BCP</c:v>
                  </c:pt>
                  <c:pt idx="18">
                    <c:v>Turkey</c:v>
                  </c:pt>
                  <c:pt idx="19">
                    <c:v>Turkey</c:v>
                  </c:pt>
                  <c:pt idx="21">
                    <c:v>BCR</c:v>
                  </c:pt>
                  <c:pt idx="22">
                    <c:v>Lower Bear</c:v>
                  </c:pt>
                </c:lvl>
                <c:lvl>
                  <c:pt idx="0">
                    <c:v>Seg 7</c:v>
                  </c:pt>
                  <c:pt idx="2">
                    <c:v>Seg 1a</c:v>
                  </c:pt>
                  <c:pt idx="5">
                    <c:v>Seg 3</c:v>
                  </c:pt>
                  <c:pt idx="6">
                    <c:v>Seg 1d</c:v>
                  </c:pt>
                  <c:pt idx="7">
                    <c:v>Seg 1e</c:v>
                  </c:pt>
                  <c:pt idx="13">
                    <c:v>Seg 5</c:v>
                  </c:pt>
                  <c:pt idx="16">
                    <c:v>Seg 4a</c:v>
                  </c:pt>
                  <c:pt idx="17">
                    <c:v>Seg 1b</c:v>
                  </c:pt>
                  <c:pt idx="18">
                    <c:v>Seg 6b</c:v>
                  </c:pt>
                  <c:pt idx="19">
                    <c:v>Seg 6a</c:v>
                  </c:pt>
                  <c:pt idx="21">
                    <c:v>Seg 1c</c:v>
                  </c:pt>
                  <c:pt idx="22">
                    <c:v>Seg 2</c:v>
                  </c:pt>
                </c:lvl>
              </c:multiLvlStrCache>
            </c:multiLvlStrRef>
          </c:cat>
          <c:val>
            <c:numRef>
              <c:f>'MWS 2018 chemistry'!$R$3:$R$26</c:f>
              <c:numCache>
                <c:formatCode>#,##0</c:formatCode>
                <c:ptCount val="24"/>
                <c:pt idx="0">
                  <c:v>3.75</c:v>
                </c:pt>
                <c:pt idx="1">
                  <c:v>8.5</c:v>
                </c:pt>
                <c:pt idx="2">
                  <c:v>7.666666666666667</c:v>
                </c:pt>
                <c:pt idx="3">
                  <c:v>11.5</c:v>
                </c:pt>
                <c:pt idx="4">
                  <c:v>17.833333333333332</c:v>
                </c:pt>
                <c:pt idx="5">
                  <c:v>20.666666666666668</c:v>
                </c:pt>
                <c:pt idx="6">
                  <c:v>27.333333333333332</c:v>
                </c:pt>
                <c:pt idx="7">
                  <c:v>34.5</c:v>
                </c:pt>
                <c:pt idx="8">
                  <c:v>58.5</c:v>
                </c:pt>
                <c:pt idx="9">
                  <c:v>38</c:v>
                </c:pt>
                <c:pt idx="10">
                  <c:v>43</c:v>
                </c:pt>
                <c:pt idx="11">
                  <c:v>47.833333333333336</c:v>
                </c:pt>
                <c:pt idx="12">
                  <c:v>62</c:v>
                </c:pt>
                <c:pt idx="13">
                  <c:v>37.5</c:v>
                </c:pt>
                <c:pt idx="14">
                  <c:v>66.5</c:v>
                </c:pt>
                <c:pt idx="15">
                  <c:v>130.66666666666666</c:v>
                </c:pt>
                <c:pt idx="16">
                  <c:v>15.833333333333334</c:v>
                </c:pt>
                <c:pt idx="17">
                  <c:v>56.166666666666664</c:v>
                </c:pt>
                <c:pt idx="18">
                  <c:v>76</c:v>
                </c:pt>
                <c:pt idx="19">
                  <c:v>45.833333333333336</c:v>
                </c:pt>
                <c:pt idx="20">
                  <c:v>36.833333333333336</c:v>
                </c:pt>
                <c:pt idx="21">
                  <c:v>39</c:v>
                </c:pt>
                <c:pt idx="22">
                  <c:v>41.166666666666664</c:v>
                </c:pt>
                <c:pt idx="2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68-4985-AD44-5EBFB871B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8347464"/>
        <c:axId val="558348776"/>
      </c:barChart>
      <c:catAx>
        <c:axId val="558347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348776"/>
        <c:crosses val="autoZero"/>
        <c:auto val="1"/>
        <c:lblAlgn val="ctr"/>
        <c:lblOffset val="100"/>
        <c:noMultiLvlLbl val="0"/>
      </c:catAx>
      <c:valAx>
        <c:axId val="558348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TP ug/l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34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Total Nitrogen Pounds</a:t>
            </a:r>
          </a:p>
        </c:rich>
      </c:tx>
      <c:layout>
        <c:manualLayout>
          <c:xMode val="edge"/>
          <c:yMode val="edge"/>
          <c:x val="0.22381827357727768"/>
          <c:y val="2.8887273647480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533206453458811E-2"/>
          <c:y val="0.1223883039147419"/>
          <c:w val="0.9489595800524937"/>
          <c:h val="0.79437593295218822"/>
        </c:manualLayout>
      </c:layout>
      <c:pie3DChart>
        <c:varyColors val="1"/>
        <c:ser>
          <c:idx val="1"/>
          <c:order val="0"/>
          <c:tx>
            <c:strRef>
              <c:f>Loading!$A$17</c:f>
              <c:strCache>
                <c:ptCount val="1"/>
                <c:pt idx="0">
                  <c:v>Total Nitrogen Pounds</c:v>
                </c:pt>
              </c:strCache>
            </c:strRef>
          </c:tx>
          <c:explosion val="1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6AF-4C18-87B6-43BBCE4D6F4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6AF-4C18-87B6-43BBCE4D6F4B}"/>
              </c:ext>
            </c:extLst>
          </c:dPt>
          <c:dLbls>
            <c:dLbl>
              <c:idx val="0"/>
              <c:layout>
                <c:manualLayout>
                  <c:x val="-0.10128125376122044"/>
                  <c:y val="8.0532800835054121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AF-4C18-87B6-43BBCE4D6F4B}"/>
                </c:ext>
              </c:extLst>
            </c:dLbl>
            <c:dLbl>
              <c:idx val="1"/>
              <c:layout>
                <c:manualLayout>
                  <c:x val="0.2785148960161154"/>
                  <c:y val="-0.1880755179377794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AF-4C18-87B6-43BBCE4D6F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Loading!$A$18:$A$19</c:f>
              <c:strCache>
                <c:ptCount val="2"/>
                <c:pt idx="0">
                  <c:v>Site 16a-Turkey Creek Inflow</c:v>
                </c:pt>
                <c:pt idx="1">
                  <c:v>Site 15a-Bear Creek Inflow</c:v>
                </c:pt>
              </c:strCache>
            </c:strRef>
          </c:cat>
          <c:val>
            <c:numRef>
              <c:f>Loading!$N$18:$N$19</c:f>
              <c:numCache>
                <c:formatCode>#,##0</c:formatCode>
                <c:ptCount val="2"/>
                <c:pt idx="0">
                  <c:v>2705.8713957387004</c:v>
                </c:pt>
                <c:pt idx="1">
                  <c:v>15543.551784046949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AF-4C18-87B6-43BBCE4D6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Average Total Nitrogen Watershed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120904838795342E-2"/>
          <c:y val="0.13025460930640914"/>
          <c:w val="0.88995649053591541"/>
          <c:h val="0.60378536139097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'MWS 2018 chemistry'!$Q$2</c:f>
              <c:strCache>
                <c:ptCount val="1"/>
                <c:pt idx="0">
                  <c:v>TN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multiLvlStrRef>
              <c:f>'MWS 2018 chemistry'!$A$3:$C$26</c:f>
              <c:multiLvlStrCache>
                <c:ptCount val="24"/>
                <c:lvl>
                  <c:pt idx="0">
                    <c:v>Site 36</c:v>
                  </c:pt>
                  <c:pt idx="1">
                    <c:v>Site 37</c:v>
                  </c:pt>
                  <c:pt idx="2">
                    <c:v>Site 58</c:v>
                  </c:pt>
                  <c:pt idx="3">
                    <c:v>Site 2a</c:v>
                  </c:pt>
                  <c:pt idx="4">
                    <c:v>Site 3a</c:v>
                  </c:pt>
                  <c:pt idx="5">
                    <c:v>Site 25</c:v>
                  </c:pt>
                  <c:pt idx="6">
                    <c:v>Site 4a</c:v>
                  </c:pt>
                  <c:pt idx="7">
                    <c:v>Site 5</c:v>
                  </c:pt>
                  <c:pt idx="8">
                    <c:v>Site 8a</c:v>
                  </c:pt>
                  <c:pt idx="9">
                    <c:v>Site 9</c:v>
                  </c:pt>
                  <c:pt idx="10">
                    <c:v>Site 12</c:v>
                  </c:pt>
                  <c:pt idx="11">
                    <c:v>Site 13a</c:v>
                  </c:pt>
                  <c:pt idx="12">
                    <c:v>Site 14a</c:v>
                  </c:pt>
                  <c:pt idx="13">
                    <c:v>Site 26</c:v>
                  </c:pt>
                  <c:pt idx="14">
                    <c:v>Site 64</c:v>
                  </c:pt>
                  <c:pt idx="15">
                    <c:v>Site 32</c:v>
                  </c:pt>
                  <c:pt idx="16">
                    <c:v>Site 34b</c:v>
                  </c:pt>
                  <c:pt idx="17">
                    <c:v>Site 15a</c:v>
                  </c:pt>
                  <c:pt idx="18">
                    <c:v>Site 19</c:v>
                  </c:pt>
                  <c:pt idx="19">
                    <c:v>Site 18</c:v>
                  </c:pt>
                  <c:pt idx="20">
                    <c:v>Site 16a</c:v>
                  </c:pt>
                  <c:pt idx="21">
                    <c:v>Site 40a</c:v>
                  </c:pt>
                  <c:pt idx="22">
                    <c:v>Site 45</c:v>
                  </c:pt>
                  <c:pt idx="23">
                    <c:v>Site 90</c:v>
                  </c:pt>
                </c:lvl>
                <c:lvl>
                  <c:pt idx="0">
                    <c:v>Evans</c:v>
                  </c:pt>
                  <c:pt idx="2">
                    <c:v>Upper Bear</c:v>
                  </c:pt>
                  <c:pt idx="5">
                    <c:v>Tribs</c:v>
                  </c:pt>
                  <c:pt idx="6">
                    <c:v>EGL</c:v>
                  </c:pt>
                  <c:pt idx="7">
                    <c:v>Middle Bear Creek </c:v>
                  </c:pt>
                  <c:pt idx="13">
                    <c:v>Upper Tribs</c:v>
                  </c:pt>
                  <c:pt idx="16">
                    <c:v>Mt. V</c:v>
                  </c:pt>
                  <c:pt idx="17">
                    <c:v>BCP</c:v>
                  </c:pt>
                  <c:pt idx="18">
                    <c:v>Turkey</c:v>
                  </c:pt>
                  <c:pt idx="19">
                    <c:v>Turkey</c:v>
                  </c:pt>
                  <c:pt idx="21">
                    <c:v>BCR</c:v>
                  </c:pt>
                  <c:pt idx="22">
                    <c:v>Lower Bear</c:v>
                  </c:pt>
                </c:lvl>
                <c:lvl>
                  <c:pt idx="0">
                    <c:v>Seg 7</c:v>
                  </c:pt>
                  <c:pt idx="2">
                    <c:v>Seg 1a</c:v>
                  </c:pt>
                  <c:pt idx="5">
                    <c:v>Seg 3</c:v>
                  </c:pt>
                  <c:pt idx="6">
                    <c:v>Seg 1d</c:v>
                  </c:pt>
                  <c:pt idx="7">
                    <c:v>Seg 1e</c:v>
                  </c:pt>
                  <c:pt idx="13">
                    <c:v>Seg 5</c:v>
                  </c:pt>
                  <c:pt idx="16">
                    <c:v>Seg 4a</c:v>
                  </c:pt>
                  <c:pt idx="17">
                    <c:v>Seg 1b</c:v>
                  </c:pt>
                  <c:pt idx="18">
                    <c:v>Seg 6b</c:v>
                  </c:pt>
                  <c:pt idx="19">
                    <c:v>Seg 6a</c:v>
                  </c:pt>
                  <c:pt idx="21">
                    <c:v>Seg 1c</c:v>
                  </c:pt>
                  <c:pt idx="22">
                    <c:v>Seg 2</c:v>
                  </c:pt>
                </c:lvl>
              </c:multiLvlStrCache>
            </c:multiLvlStrRef>
          </c:cat>
          <c:val>
            <c:numRef>
              <c:f>'MWS 2018 chemistry'!$Q$3:$Q$26</c:f>
              <c:numCache>
                <c:formatCode>#,##0</c:formatCode>
                <c:ptCount val="24"/>
                <c:pt idx="0">
                  <c:v>191.25</c:v>
                </c:pt>
                <c:pt idx="1">
                  <c:v>315.25</c:v>
                </c:pt>
                <c:pt idx="2">
                  <c:v>193.16666666666666</c:v>
                </c:pt>
                <c:pt idx="3">
                  <c:v>160.33333333333334</c:v>
                </c:pt>
                <c:pt idx="4">
                  <c:v>176.33333333333334</c:v>
                </c:pt>
                <c:pt idx="5">
                  <c:v>95.333333333333329</c:v>
                </c:pt>
                <c:pt idx="6">
                  <c:v>318.83333333333331</c:v>
                </c:pt>
                <c:pt idx="7">
                  <c:v>284.33333333333331</c:v>
                </c:pt>
                <c:pt idx="8">
                  <c:v>662.83333333333337</c:v>
                </c:pt>
                <c:pt idx="9">
                  <c:v>474.66666666666669</c:v>
                </c:pt>
                <c:pt idx="10">
                  <c:v>847.66666666666663</c:v>
                </c:pt>
                <c:pt idx="11">
                  <c:v>588.66666666666663</c:v>
                </c:pt>
                <c:pt idx="12">
                  <c:v>643.83333333333337</c:v>
                </c:pt>
                <c:pt idx="13">
                  <c:v>339.16666666666669</c:v>
                </c:pt>
                <c:pt idx="14">
                  <c:v>519.16666666666663</c:v>
                </c:pt>
                <c:pt idx="15">
                  <c:v>1078.6666666666667</c:v>
                </c:pt>
                <c:pt idx="16">
                  <c:v>762.16666666666663</c:v>
                </c:pt>
                <c:pt idx="17">
                  <c:v>962.5</c:v>
                </c:pt>
                <c:pt idx="18">
                  <c:v>353</c:v>
                </c:pt>
                <c:pt idx="19">
                  <c:v>466</c:v>
                </c:pt>
                <c:pt idx="20">
                  <c:v>615.66666666666663</c:v>
                </c:pt>
                <c:pt idx="21">
                  <c:v>665.83333333333337</c:v>
                </c:pt>
                <c:pt idx="22">
                  <c:v>752.16666666666663</c:v>
                </c:pt>
                <c:pt idx="23">
                  <c:v>898.66666666666663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6-4522-A442-ED5A4D054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63061568"/>
        <c:axId val="563059272"/>
      </c:barChart>
      <c:catAx>
        <c:axId val="56306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059272"/>
        <c:crosses val="autoZero"/>
        <c:auto val="1"/>
        <c:lblAlgn val="ctr"/>
        <c:lblOffset val="100"/>
        <c:noMultiLvlLbl val="0"/>
      </c:catAx>
      <c:valAx>
        <c:axId val="563059272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TN ug/l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06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Chlorophyll-a Bear Creek Reservoir </a:t>
            </a:r>
          </a:p>
        </c:rich>
      </c:tx>
      <c:layout>
        <c:manualLayout>
          <c:xMode val="edge"/>
          <c:yMode val="edge"/>
          <c:x val="0.28942053572304"/>
          <c:y val="6.4990444155645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83671404095908"/>
          <c:y val="0.13058817399686082"/>
          <c:w val="0.8497114636318982"/>
          <c:h val="0.73015729199143753"/>
        </c:manualLayout>
      </c:layout>
      <c:areaChart>
        <c:grouping val="stacked"/>
        <c:varyColors val="0"/>
        <c:ser>
          <c:idx val="0"/>
          <c:order val="0"/>
          <c:tx>
            <c:strRef>
              <c:f>Chlsecchi!$A$3</c:f>
              <c:strCache>
                <c:ptCount val="1"/>
                <c:pt idx="0">
                  <c:v>Chlorophyll,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Chlsecchi!$B$17:$M$17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Chlsecchi!$B$18:$M$18</c:f>
              <c:numCache>
                <c:formatCode>#,##0.0</c:formatCode>
                <c:ptCount val="12"/>
                <c:pt idx="0">
                  <c:v>1.25</c:v>
                </c:pt>
                <c:pt idx="1">
                  <c:v>15.45</c:v>
                </c:pt>
                <c:pt idx="2">
                  <c:v>5.9</c:v>
                </c:pt>
                <c:pt idx="3">
                  <c:v>1.5</c:v>
                </c:pt>
                <c:pt idx="4">
                  <c:v>8.15</c:v>
                </c:pt>
                <c:pt idx="5">
                  <c:v>2.4</c:v>
                </c:pt>
                <c:pt idx="6">
                  <c:v>8.9250000000000007</c:v>
                </c:pt>
                <c:pt idx="7">
                  <c:v>19.024999999999999</c:v>
                </c:pt>
                <c:pt idx="8">
                  <c:v>15.975000000000001</c:v>
                </c:pt>
                <c:pt idx="9">
                  <c:v>37.950000000000003</c:v>
                </c:pt>
                <c:pt idx="10">
                  <c:v>41.45</c:v>
                </c:pt>
                <c:pt idx="11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FC-4BB7-80A0-2DCD49218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47168"/>
        <c:axId val="115848704"/>
      </c:areaChart>
      <c:lineChart>
        <c:grouping val="standard"/>
        <c:varyColors val="0"/>
        <c:ser>
          <c:idx val="1"/>
          <c:order val="1"/>
          <c:tx>
            <c:strRef>
              <c:f>Chlsecchi!$A$21</c:f>
              <c:strCache>
                <c:ptCount val="1"/>
                <c:pt idx="0">
                  <c:v>Chlorophyll Standard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Chlsecchi!$B$21:$M$21</c:f>
              <c:numCache>
                <c:formatCode>#,##0.0</c:formatCode>
                <c:ptCount val="12"/>
                <c:pt idx="0">
                  <c:v>12.2</c:v>
                </c:pt>
                <c:pt idx="1">
                  <c:v>12.2</c:v>
                </c:pt>
                <c:pt idx="2">
                  <c:v>12.2</c:v>
                </c:pt>
                <c:pt idx="3">
                  <c:v>12.2</c:v>
                </c:pt>
                <c:pt idx="4">
                  <c:v>12.2</c:v>
                </c:pt>
                <c:pt idx="5">
                  <c:v>12.2</c:v>
                </c:pt>
                <c:pt idx="6">
                  <c:v>12.2</c:v>
                </c:pt>
                <c:pt idx="7">
                  <c:v>12.2</c:v>
                </c:pt>
                <c:pt idx="8">
                  <c:v>12.2</c:v>
                </c:pt>
                <c:pt idx="9">
                  <c:v>12.2</c:v>
                </c:pt>
                <c:pt idx="10">
                  <c:v>12.2</c:v>
                </c:pt>
                <c:pt idx="11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FC-4BB7-80A0-2DCD49218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847168"/>
        <c:axId val="115848704"/>
      </c:lineChart>
      <c:catAx>
        <c:axId val="11584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8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584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Chlorophyll-a (ug/l)</a:t>
                </a:r>
              </a:p>
            </c:rich>
          </c:tx>
          <c:layout>
            <c:manualLayout>
              <c:xMode val="edge"/>
              <c:yMode val="edge"/>
              <c:x val="1.8634028440128327E-2"/>
              <c:y val="0.22868715495750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Phytoplankton Seasonal Biovolume um3/ml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124794745484398E-2"/>
          <c:y val="0.1413523131672598"/>
          <c:w val="0.96059113300492616"/>
          <c:h val="0.61754364334351453"/>
        </c:manualLayout>
      </c:layout>
      <c:pie3DChart>
        <c:varyColors val="1"/>
        <c:ser>
          <c:idx val="0"/>
          <c:order val="0"/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0DC-458A-B0DF-ECB1820C094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0DC-458A-B0DF-ECB1820C094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0DC-458A-B0DF-ECB1820C094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0DC-458A-B0DF-ECB1820C094C}"/>
              </c:ext>
            </c:extLst>
          </c:dPt>
          <c:cat>
            <c:strRef>
              <c:f>'2018 data'!$H$110:$H$113</c:f>
              <c:strCache>
                <c:ptCount val="4"/>
                <c:pt idx="0">
                  <c:v>Bluegreen</c:v>
                </c:pt>
                <c:pt idx="1">
                  <c:v>chrysophyte</c:v>
                </c:pt>
                <c:pt idx="2">
                  <c:v>Diatom</c:v>
                </c:pt>
                <c:pt idx="3">
                  <c:v>Green</c:v>
                </c:pt>
              </c:strCache>
            </c:strRef>
          </c:cat>
          <c:val>
            <c:numRef>
              <c:f>'2018 data'!$K$110:$K$113</c:f>
              <c:numCache>
                <c:formatCode>#,##0</c:formatCode>
                <c:ptCount val="4"/>
                <c:pt idx="0">
                  <c:v>181401.61976442431</c:v>
                </c:pt>
                <c:pt idx="1">
                  <c:v>143144.80051013385</c:v>
                </c:pt>
                <c:pt idx="2">
                  <c:v>56417.635133572905</c:v>
                </c:pt>
                <c:pt idx="3">
                  <c:v>18720.777095881425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DC-458A-B0DF-ECB1820C0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'EGL Summary'!$B$12</c:f>
              <c:strCache>
                <c:ptCount val="1"/>
                <c:pt idx="0">
                  <c:v>Total Phosphorus, Pounds/month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'EGL Summary'!$C$14:$H$14</c:f>
              <c:strCache>
                <c:ptCount val="6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</c:strCache>
            </c:strRef>
          </c:cat>
          <c:val>
            <c:numRef>
              <c:f>'EGL Summary'!$C$12:$H$12</c:f>
              <c:numCache>
                <c:formatCode>0.0</c:formatCode>
                <c:ptCount val="6"/>
                <c:pt idx="0">
                  <c:v>0.77877799999999997</c:v>
                </c:pt>
                <c:pt idx="1">
                  <c:v>1.0235757000000001</c:v>
                </c:pt>
                <c:pt idx="2">
                  <c:v>0.88497500000000018</c:v>
                </c:pt>
                <c:pt idx="3">
                  <c:v>1.5261870399999999</c:v>
                </c:pt>
                <c:pt idx="4">
                  <c:v>0.72840250000000006</c:v>
                </c:pt>
                <c:pt idx="5">
                  <c:v>0.65351999999999999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B-4367-AF91-8F898A393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52847752"/>
        <c:axId val="352850048"/>
      </c:barChart>
      <c:catAx>
        <c:axId val="35284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850048"/>
        <c:crosses val="autoZero"/>
        <c:auto val="1"/>
        <c:lblAlgn val="ctr"/>
        <c:lblOffset val="100"/>
        <c:noMultiLvlLbl val="0"/>
      </c:catAx>
      <c:valAx>
        <c:axId val="35285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TP Pounds/Month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847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EGL Total Nitrogen Loading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62270341207348"/>
          <c:y val="0.16913515476815041"/>
          <c:w val="0.82837729658792647"/>
          <c:h val="0.717628406542406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'EGL Summary'!$B$11</c:f>
              <c:strCache>
                <c:ptCount val="1"/>
                <c:pt idx="0">
                  <c:v>Total Nitrogen, Pounds/month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'EGL Summary'!$C$14:$H$14</c:f>
              <c:strCache>
                <c:ptCount val="6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</c:strCache>
            </c:strRef>
          </c:cat>
          <c:val>
            <c:numRef>
              <c:f>'EGL Summary'!$C$11:$H$11</c:f>
              <c:numCache>
                <c:formatCode>0.0</c:formatCode>
                <c:ptCount val="6"/>
                <c:pt idx="0">
                  <c:v>16.071146000000002</c:v>
                </c:pt>
                <c:pt idx="1">
                  <c:v>12.3803918</c:v>
                </c:pt>
                <c:pt idx="2">
                  <c:v>12.566645000000001</c:v>
                </c:pt>
                <c:pt idx="3">
                  <c:v>12.751046559999999</c:v>
                </c:pt>
                <c:pt idx="4">
                  <c:v>10.5764043</c:v>
                </c:pt>
                <c:pt idx="5">
                  <c:v>6.4044960000000009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CF-474A-809B-172FF6520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3919880"/>
        <c:axId val="603917256"/>
      </c:barChart>
      <c:catAx>
        <c:axId val="60391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917256"/>
        <c:crosses val="autoZero"/>
        <c:auto val="1"/>
        <c:lblAlgn val="ctr"/>
        <c:lblOffset val="100"/>
        <c:noMultiLvlLbl val="0"/>
      </c:catAx>
      <c:valAx>
        <c:axId val="60391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TN Pounds/Month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919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EGL Chlorophyll 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'EGL Summary'!$B$7</c:f>
              <c:strCache>
                <c:ptCount val="1"/>
                <c:pt idx="0">
                  <c:v>Chlorophyll a Average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strRef>
              <c:f>'EGL Summary'!$C$14:$H$14</c:f>
              <c:strCache>
                <c:ptCount val="6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</c:strCache>
            </c:strRef>
          </c:cat>
          <c:val>
            <c:numRef>
              <c:f>'EGL Summary'!$C$7:$H$7</c:f>
              <c:numCache>
                <c:formatCode>0.0</c:formatCode>
                <c:ptCount val="6"/>
                <c:pt idx="0">
                  <c:v>1.2</c:v>
                </c:pt>
                <c:pt idx="1">
                  <c:v>3.35</c:v>
                </c:pt>
                <c:pt idx="2">
                  <c:v>11.649999999999999</c:v>
                </c:pt>
                <c:pt idx="3">
                  <c:v>33.15</c:v>
                </c:pt>
                <c:pt idx="4">
                  <c:v>3.1500000000000004</c:v>
                </c:pt>
                <c:pt idx="5">
                  <c:v>2.5499999999999998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AF-4E6C-A670-D3DD0B5E35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03751616"/>
        <c:axId val="603748664"/>
      </c:barChart>
      <c:catAx>
        <c:axId val="6037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748664"/>
        <c:crosses val="autoZero"/>
        <c:auto val="1"/>
        <c:lblAlgn val="ctr"/>
        <c:lblOffset val="100"/>
        <c:noMultiLvlLbl val="0"/>
      </c:catAx>
      <c:valAx>
        <c:axId val="603748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Chlorophyll ug/l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75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7CD84D8-FA0F-4525-8479-29DF4F6D6C82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8CBDB0-CE25-4B42-9FCB-1F226D662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2C05004-D6D9-4F5D-8D24-DAA5006A9C81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86B1DF0-83AD-428C-81B2-B1BA178730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2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3800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0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8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49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50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2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86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5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40846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9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7078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9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5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88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4925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5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2040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20000"/>
                <a:lumOff val="8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3A5B66-750B-4717-964D-4D0427ADD8D5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ransition>
    <p:zoom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5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85800" y="3810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ea typeface="Times New Roman" pitchFamily="18" charset="0"/>
                <a:cs typeface="Arial" pitchFamily="34" charset="0"/>
              </a:rPr>
              <a:t>The Bear Creek Watershed Association protects &amp; restores water &amp; environmental quality within the Bear Creek Watershed from the effects of land use.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7006746" cy="380999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07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seasonal total phosphorus of 61.8 µg/L in BCR exceeds the 22.2 µg/L goal-standard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seasonal chlorophyll-a of 16.4 µg/L was over the 12.2 µg/L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Trophic status of the reservoir remains at the Eutrophic-Hypertrophic boundary based on Carlson and Walker indices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Seasonal average reservoir temperature (-1/2-2m) = 21.4</a:t>
            </a:r>
            <a:r>
              <a:rPr lang="en-US" sz="2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with exceedances of the WAT (32) and DM (86)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Lake aeration maintained dissolved oxygen levels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(-1/2-2m)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or above 6.0 mg/L throughout most of the growing season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Late season blue-green algal blooms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Recreational fishing remained active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A93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119176"/>
              </p:ext>
            </p:extLst>
          </p:nvPr>
        </p:nvGraphicFramePr>
        <p:xfrm>
          <a:off x="5105400" y="4655765"/>
          <a:ext cx="3859696" cy="191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364770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5AB0D8-CB91-4CD5-8F79-3FA02EFBBE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29718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D4DAC-5B09-4463-9C4E-1CEA6AC09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3429000"/>
            <a:ext cx="8489675" cy="31242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EE2B0D-6693-4B01-90FB-67DA6F90A5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2" y="228600"/>
            <a:ext cx="8560838" cy="304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CA7D4-DD82-4F2B-8F9C-73125149567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2" y="3442914"/>
            <a:ext cx="8560838" cy="318648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70539-25A3-40EF-8A8A-4E12365D8B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92480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72780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A0F1614-4CAF-4D91-B50B-21DE698B5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228497"/>
              </p:ext>
            </p:extLst>
          </p:nvPr>
        </p:nvGraphicFramePr>
        <p:xfrm>
          <a:off x="381000" y="1066800"/>
          <a:ext cx="8458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400-00000C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743927"/>
              </p:ext>
            </p:extLst>
          </p:nvPr>
        </p:nvGraphicFramePr>
        <p:xfrm>
          <a:off x="609600" y="762000"/>
          <a:ext cx="80771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9413447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227058A-9480-42F9-AC7A-E55468012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7868365"/>
              </p:ext>
            </p:extLst>
          </p:nvPr>
        </p:nvGraphicFramePr>
        <p:xfrm>
          <a:off x="228600" y="1219200"/>
          <a:ext cx="8534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946687-E8C4-4CC9-8C26-DE9E1C805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522514"/>
              </p:ext>
            </p:extLst>
          </p:nvPr>
        </p:nvGraphicFramePr>
        <p:xfrm>
          <a:off x="381000" y="1600200"/>
          <a:ext cx="8229601" cy="4114803"/>
        </p:xfrm>
        <a:graphic>
          <a:graphicData uri="http://schemas.openxmlformats.org/drawingml/2006/table">
            <a:tbl>
              <a:tblPr firstRow="1" firstCol="1" bandRow="1"/>
              <a:tblGrid>
                <a:gridCol w="3810000">
                  <a:extLst>
                    <a:ext uri="{9D8B030D-6E8A-4147-A177-3AD203B41FA5}">
                      <a16:colId xmlns:a16="http://schemas.microsoft.com/office/drawing/2014/main" val="394537747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45607348"/>
                    </a:ext>
                  </a:extLst>
                </a:gridCol>
                <a:gridCol w="774238">
                  <a:extLst>
                    <a:ext uri="{9D8B030D-6E8A-4147-A177-3AD203B41FA5}">
                      <a16:colId xmlns:a16="http://schemas.microsoft.com/office/drawing/2014/main" val="1328981638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231206168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1678521564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1450933689"/>
                    </a:ext>
                  </a:extLst>
                </a:gridCol>
              </a:tblGrid>
              <a:tr h="426630"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Total Phosphorus Loading (Pounds)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153416"/>
                  </a:ext>
                </a:extLst>
              </a:tr>
              <a:tr h="668677"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TP Load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%NPS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05237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Turkey Creek Drainage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52.2%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309114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 Creek Drainage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142.7%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-285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-43%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73847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Discharged into Reservoir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133.6%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-249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-34%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67995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45 Outflow BCR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46973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BCR Total Phosphorus Deposition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40881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90 - Lower Bear Creek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65746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NPS load increase between 45 and 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41258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100" y="4267200"/>
            <a:ext cx="3695700" cy="246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C6503-ECC9-497E-AD15-36307A552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267200"/>
            <a:ext cx="3695700" cy="24638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A93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465904"/>
              </p:ext>
            </p:extLst>
          </p:nvPr>
        </p:nvGraphicFramePr>
        <p:xfrm>
          <a:off x="725224" y="304800"/>
          <a:ext cx="7961575" cy="354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955A330-DB66-4218-9EB0-AB9239FAC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854863"/>
              </p:ext>
            </p:extLst>
          </p:nvPr>
        </p:nvGraphicFramePr>
        <p:xfrm>
          <a:off x="1143000" y="762000"/>
          <a:ext cx="6781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F4E87B-FFC2-45FA-BEDA-B5D54F5B9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24791"/>
              </p:ext>
            </p:extLst>
          </p:nvPr>
        </p:nvGraphicFramePr>
        <p:xfrm>
          <a:off x="1143000" y="5181600"/>
          <a:ext cx="6705600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2201153">
                  <a:extLst>
                    <a:ext uri="{9D8B030D-6E8A-4147-A177-3AD203B41FA5}">
                      <a16:colId xmlns:a16="http://schemas.microsoft.com/office/drawing/2014/main" val="2861836659"/>
                    </a:ext>
                  </a:extLst>
                </a:gridCol>
                <a:gridCol w="1103130">
                  <a:extLst>
                    <a:ext uri="{9D8B030D-6E8A-4147-A177-3AD203B41FA5}">
                      <a16:colId xmlns:a16="http://schemas.microsoft.com/office/drawing/2014/main" val="3521411477"/>
                    </a:ext>
                  </a:extLst>
                </a:gridCol>
                <a:gridCol w="1378912">
                  <a:extLst>
                    <a:ext uri="{9D8B030D-6E8A-4147-A177-3AD203B41FA5}">
                      <a16:colId xmlns:a16="http://schemas.microsoft.com/office/drawing/2014/main" val="2556627520"/>
                    </a:ext>
                  </a:extLst>
                </a:gridCol>
                <a:gridCol w="2022405">
                  <a:extLst>
                    <a:ext uri="{9D8B030D-6E8A-4147-A177-3AD203B41FA5}">
                      <a16:colId xmlns:a16="http://schemas.microsoft.com/office/drawing/2014/main" val="1694073384"/>
                    </a:ext>
                  </a:extLst>
                </a:gridCol>
              </a:tblGrid>
              <a:tr h="39480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Functional Grou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Seasonal Ave Density #/ml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Seasonal Ave Biovolume, um3/mL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03127"/>
                  </a:ext>
                </a:extLst>
              </a:tr>
              <a:tr h="16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Bluegreen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181,402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121994"/>
                  </a:ext>
                </a:extLst>
              </a:tr>
              <a:tr h="16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chrysophyte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143,145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490993"/>
                  </a:ext>
                </a:extLst>
              </a:tr>
              <a:tr h="16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Diatom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56,418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129512"/>
                  </a:ext>
                </a:extLst>
              </a:tr>
              <a:tr h="168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18,721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0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774470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 Creek Watershed Map_2011.jpg"/>
          <p:cNvPicPr>
            <a:picLocks noChangeAspect="1"/>
          </p:cNvPicPr>
          <p:nvPr/>
        </p:nvPicPr>
        <p:blipFill>
          <a:blip r:embed="rId3" cstate="print"/>
          <a:srcRect l="5983" t="10268" r="5661" b="9483"/>
          <a:stretch>
            <a:fillRect/>
          </a:stretch>
        </p:blipFill>
        <p:spPr>
          <a:xfrm>
            <a:off x="304800" y="990600"/>
            <a:ext cx="855749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Operational Bear Creek Watershed 2019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3733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2AE7C7-9F2D-411B-A94F-0C2D3063C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"/>
          <a:stretch/>
        </p:blipFill>
        <p:spPr>
          <a:xfrm>
            <a:off x="4528344" y="2923684"/>
            <a:ext cx="4528938" cy="28675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D0AC5E6-DC69-43A9-AFD3-E10453290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078001"/>
              </p:ext>
            </p:extLst>
          </p:nvPr>
        </p:nvGraphicFramePr>
        <p:xfrm>
          <a:off x="86718" y="76199"/>
          <a:ext cx="4251126" cy="260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44F828E-5BF0-4F93-A8F5-AD4F9D007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616942"/>
              </p:ext>
            </p:extLst>
          </p:nvPr>
        </p:nvGraphicFramePr>
        <p:xfrm>
          <a:off x="4464741" y="76199"/>
          <a:ext cx="4572000" cy="260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E4786B4-1FD0-4852-9E2B-799B7C55B4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202732"/>
              </p:ext>
            </p:extLst>
          </p:nvPr>
        </p:nvGraphicFramePr>
        <p:xfrm>
          <a:off x="86718" y="2923684"/>
          <a:ext cx="4251126" cy="2867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0FBE86-C034-40D8-B250-2C713E75F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756509"/>
              </p:ext>
            </p:extLst>
          </p:nvPr>
        </p:nvGraphicFramePr>
        <p:xfrm>
          <a:off x="228600" y="381000"/>
          <a:ext cx="8839200" cy="6400800"/>
        </p:xfrm>
        <a:graphic>
          <a:graphicData uri="http://schemas.openxmlformats.org/drawingml/2006/table">
            <a:tbl>
              <a:tblPr firstRow="1" firstCol="1" bandRow="1"/>
              <a:tblGrid>
                <a:gridCol w="4022738">
                  <a:extLst>
                    <a:ext uri="{9D8B030D-6E8A-4147-A177-3AD203B41FA5}">
                      <a16:colId xmlns:a16="http://schemas.microsoft.com/office/drawing/2014/main" val="1418672449"/>
                    </a:ext>
                  </a:extLst>
                </a:gridCol>
                <a:gridCol w="1930193">
                  <a:extLst>
                    <a:ext uri="{9D8B030D-6E8A-4147-A177-3AD203B41FA5}">
                      <a16:colId xmlns:a16="http://schemas.microsoft.com/office/drawing/2014/main" val="563802990"/>
                    </a:ext>
                  </a:extLst>
                </a:gridCol>
                <a:gridCol w="1587448">
                  <a:extLst>
                    <a:ext uri="{9D8B030D-6E8A-4147-A177-3AD203B41FA5}">
                      <a16:colId xmlns:a16="http://schemas.microsoft.com/office/drawing/2014/main" val="1581099977"/>
                    </a:ext>
                  </a:extLst>
                </a:gridCol>
                <a:gridCol w="1298821">
                  <a:extLst>
                    <a:ext uri="{9D8B030D-6E8A-4147-A177-3AD203B41FA5}">
                      <a16:colId xmlns:a16="http://schemas.microsoft.com/office/drawing/2014/main" val="4217565396"/>
                    </a:ext>
                  </a:extLst>
                </a:gridCol>
              </a:tblGrid>
              <a:tr h="326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 Creek Watershed Wastewater Treatment Plants by Drainage Basin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WQCC Adopted Phosphorus WLA Pounds/ year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Discharged Phosphorus Pounds/year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Allocation Used by WWTF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30222"/>
                  </a:ext>
                </a:extLst>
              </a:tr>
              <a:tr h="11104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 Creek Drainage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66969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 County Schools – Mt. Evans Outdoor Lab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236285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Brook Forest Inn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410606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Evergreen Metropolitan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297.46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444856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 Jefferson County Metro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313.18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821842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Kittredge Sanitation and Water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40.27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106778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Genesee Water and Sanitation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1,015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226.32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259751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Forest Hills Metropolitan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28.57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633530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Morrison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930819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 Creek Total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950.83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01008"/>
                  </a:ext>
                </a:extLst>
              </a:tr>
              <a:tr h="11104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Turkey Creek Drainage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801582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Conifer Metropolitan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58518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Conifer Sanitation Association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500272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Aspen Park Metropolitan District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65935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 County Schools - Conifer High School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750558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Geneva Glen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623%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357769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 Creek Development Corp. - Tiny Town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Hauling Columbia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647195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Turkey Creek Total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39.14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5323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Operational Facilities Lbs./year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989.97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581344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Reserve Pool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609564"/>
                  </a:ext>
                </a:extLst>
              </a:tr>
              <a:tr h="11104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Phosphorus Wasteload lbs./year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5,255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366348"/>
                  </a:ext>
                </a:extLst>
              </a:tr>
              <a:tr h="111044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1-Brook Forest Inn - Under Compliance Advisory, Still permitted with no reported flow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794041"/>
                  </a:ext>
                </a:extLst>
              </a:tr>
              <a:tr h="111044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2-Geneva Glen - Under Compliance Agreement. Concentration and poundage exceedances from May to October 2018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124433"/>
                  </a:ext>
                </a:extLst>
              </a:tr>
              <a:tr h="217556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3-Records from Columbia Sanitary show they hauled 64,700 gallons in the 2018 operation season to South Platte Renewal Partners formally known as Englewood/Littleton WWTP.  No Phosphorus Data Taken.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400486"/>
                  </a:ext>
                </a:extLst>
              </a:tr>
              <a:tr h="326334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 The reserve pool in the Control Regulation is 2 pounds of total phosphorus, the 55 pounds listed by the BCWA includes pounds from closed treatment facilities (Singing River Ranch (30), The Fort Restaurant (18), Bear Creek Cabins (5))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50" marR="489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69786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576053"/>
              </p:ext>
            </p:extLst>
          </p:nvPr>
        </p:nvGraphicFramePr>
        <p:xfrm>
          <a:off x="304800" y="457200"/>
          <a:ext cx="8382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9C286B-AD4E-4355-87CA-56679BF3D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097198"/>
              </p:ext>
            </p:extLst>
          </p:nvPr>
        </p:nvGraphicFramePr>
        <p:xfrm>
          <a:off x="1219200" y="228600"/>
          <a:ext cx="6858000" cy="60197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69814">
                  <a:extLst>
                    <a:ext uri="{9D8B030D-6E8A-4147-A177-3AD203B41FA5}">
                      <a16:colId xmlns:a16="http://schemas.microsoft.com/office/drawing/2014/main" val="2229729641"/>
                    </a:ext>
                  </a:extLst>
                </a:gridCol>
                <a:gridCol w="1122325">
                  <a:extLst>
                    <a:ext uri="{9D8B030D-6E8A-4147-A177-3AD203B41FA5}">
                      <a16:colId xmlns:a16="http://schemas.microsoft.com/office/drawing/2014/main" val="1252524012"/>
                    </a:ext>
                  </a:extLst>
                </a:gridCol>
                <a:gridCol w="1148664">
                  <a:extLst>
                    <a:ext uri="{9D8B030D-6E8A-4147-A177-3AD203B41FA5}">
                      <a16:colId xmlns:a16="http://schemas.microsoft.com/office/drawing/2014/main" val="3465560934"/>
                    </a:ext>
                  </a:extLst>
                </a:gridCol>
                <a:gridCol w="1475762">
                  <a:extLst>
                    <a:ext uri="{9D8B030D-6E8A-4147-A177-3AD203B41FA5}">
                      <a16:colId xmlns:a16="http://schemas.microsoft.com/office/drawing/2014/main" val="1010424127"/>
                    </a:ext>
                  </a:extLst>
                </a:gridCol>
                <a:gridCol w="1641435">
                  <a:extLst>
                    <a:ext uri="{9D8B030D-6E8A-4147-A177-3AD203B41FA5}">
                      <a16:colId xmlns:a16="http://schemas.microsoft.com/office/drawing/2014/main" val="2546110783"/>
                    </a:ext>
                  </a:extLst>
                </a:gridCol>
              </a:tblGrid>
              <a:tr h="210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14985" marR="0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Cold-season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6985" algn="ctr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Warm Season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511516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200" b="1" spc="20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21.2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4274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045129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327782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200" b="1" spc="20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21.2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509817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115143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2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0" algn="ctr">
                        <a:lnSpc>
                          <a:spcPts val="12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043687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65405" marR="0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540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9°C</a:t>
                      </a:r>
                      <a:r>
                        <a:rPr lang="en-US" sz="1200" b="1" spc="-4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811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13°C</a:t>
                      </a:r>
                      <a:r>
                        <a:rPr lang="en-US" sz="1200" b="1" spc="-3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16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598512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44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06648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362684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0" marR="0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521478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44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768337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311131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361966"/>
                  </a:ext>
                </a:extLst>
              </a:tr>
              <a:tr h="16149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2737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424861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20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411814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906234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841058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16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307424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029339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899825"/>
                  </a:ext>
                </a:extLst>
              </a:tr>
              <a:tr h="175223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0" marR="0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marR="0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200" b="1" spc="20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21.2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2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879572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038574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128905" marR="0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85760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13.7°C</a:t>
                      </a:r>
                      <a:r>
                        <a:rPr lang="en-US" sz="1200" b="1" spc="-4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8110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14.3°C</a:t>
                      </a:r>
                      <a:r>
                        <a:rPr lang="en-US" sz="1200" b="1" spc="-3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27.5°C</a:t>
                      </a:r>
                      <a:r>
                        <a:rPr lang="en-US" sz="1200" b="1" spc="-4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9085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28.6°C</a:t>
                      </a:r>
                      <a:r>
                        <a:rPr lang="en-US" sz="1200" b="1" spc="-3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595963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516147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286157"/>
                  </a:ext>
                </a:extLst>
              </a:tr>
              <a:tr h="189825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</a:t>
                      </a:r>
                      <a:r>
                        <a:rPr lang="en-US" sz="1200" b="1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1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°C</a:t>
                      </a:r>
                      <a:r>
                        <a:rPr lang="en-US" sz="12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0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23.3°C</a:t>
                      </a:r>
                      <a:r>
                        <a:rPr lang="en-US" sz="1200" b="1" spc="-4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9085" marR="0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23.8°C</a:t>
                      </a:r>
                      <a:r>
                        <a:rPr lang="en-US" sz="1200" b="1" spc="-3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777608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en-US" sz="1200" spc="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852638"/>
                  </a:ext>
                </a:extLst>
              </a:tr>
              <a:tr h="210268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spc="1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35667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838199"/>
            <a:ext cx="3886199" cy="5876135"/>
          </a:xfrm>
        </p:spPr>
        <p:txBody>
          <a:bodyPr>
            <a:normAutofit lnSpcReduction="10000"/>
          </a:bodyPr>
          <a:lstStyle/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Nonpoint Source Loading &amp; Tracking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Coyote Gulch - Trading 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Septic Systems – Kerr &amp; Cub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Management Practices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Zoning And Planning Reviews For BMPs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Presentations, Education Programs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Restoration Practices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Land-owners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Invasive Species Programs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Infrastructure Projects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Assessment 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Water Protection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Tributary Loading Studies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Erosion Control Reviews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Adaptive Management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Modeling</a:t>
            </a:r>
          </a:p>
          <a:p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43665"/>
            <a:ext cx="7773338" cy="862810"/>
          </a:xfrm>
        </p:spPr>
        <p:txBody>
          <a:bodyPr/>
          <a:lstStyle/>
          <a:p>
            <a:r>
              <a:rPr lang="en-US" dirty="0"/>
              <a:t>Adaptive Management Program</a:t>
            </a:r>
          </a:p>
        </p:txBody>
      </p:sp>
      <p:pic>
        <p:nvPicPr>
          <p:cNvPr id="4" name="Picture 3" descr="090.JPG"/>
          <p:cNvPicPr>
            <a:picLocks noChangeAspect="1"/>
          </p:cNvPicPr>
          <p:nvPr/>
        </p:nvPicPr>
        <p:blipFill rotWithShape="1">
          <a:blip r:embed="rId2" cstate="print"/>
          <a:srcRect r="5230"/>
          <a:stretch/>
        </p:blipFill>
        <p:spPr>
          <a:xfrm>
            <a:off x="4593021" y="3810001"/>
            <a:ext cx="433289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47" y="838200"/>
            <a:ext cx="4359163" cy="2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23653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28600"/>
            <a:ext cx="3441192" cy="6858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dirty="0"/>
              <a:t>Coyote Gulch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t="21265" b="22187"/>
          <a:stretch/>
        </p:blipFill>
        <p:spPr bwMode="auto">
          <a:xfrm>
            <a:off x="990600" y="2895600"/>
            <a:ext cx="5943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ril 18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017419"/>
            <a:ext cx="2590800" cy="1943100"/>
          </a:xfrm>
          <a:prstGeom prst="rect">
            <a:avLst/>
          </a:prstGeom>
        </p:spPr>
      </p:pic>
      <p:pic>
        <p:nvPicPr>
          <p:cNvPr id="10" name="Picture 9" descr="IMG_1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124200"/>
            <a:ext cx="2667000" cy="2000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6600" y="3137549"/>
            <a:ext cx="1676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2006-2018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2700" y="3687800"/>
            <a:ext cx="2667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Trade Pounds = 78.3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B00FE-751A-4166-A7DA-A3438F11689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48" y="4648200"/>
            <a:ext cx="7322185" cy="20764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E3B56A-8898-473A-9FBD-4CA6A74B9A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 r="13333"/>
          <a:stretch/>
        </p:blipFill>
        <p:spPr>
          <a:xfrm>
            <a:off x="2590800" y="4495800"/>
            <a:ext cx="4495800" cy="2291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89980-9EFB-420C-AE5A-74AA9A4EB6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2296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44731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DD2095-C062-462D-BA6B-69FDCC263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/>
          <a:stretch/>
        </p:blipFill>
        <p:spPr>
          <a:xfrm>
            <a:off x="3280646" y="4572000"/>
            <a:ext cx="2582708" cy="2128205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27AFBD5-D4D3-47D3-95C2-8BD7062641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551736"/>
              </p:ext>
            </p:extLst>
          </p:nvPr>
        </p:nvGraphicFramePr>
        <p:xfrm>
          <a:off x="457200" y="609600"/>
          <a:ext cx="8229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794618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27040E7-0FEE-409C-9B70-1E47CB7DE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284293"/>
              </p:ext>
            </p:extLst>
          </p:nvPr>
        </p:nvGraphicFramePr>
        <p:xfrm>
          <a:off x="609600" y="685800"/>
          <a:ext cx="8077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2193492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7E1424-F6D5-47EF-BBA3-8979A3C023DF}"/>
              </a:ext>
            </a:extLst>
          </p:cNvPr>
          <p:cNvSpPr/>
          <p:nvPr/>
        </p:nvSpPr>
        <p:spPr>
          <a:xfrm>
            <a:off x="702363" y="228600"/>
            <a:ext cx="8001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BCWA spent $2.2 million on regulation directed programs</a:t>
            </a:r>
          </a:p>
          <a:p>
            <a:r>
              <a:rPr lang="en-US" sz="2400" dirty="0"/>
              <a:t>	$1.35 million on data &amp; monitoring efforts</a:t>
            </a:r>
          </a:p>
          <a:p>
            <a:r>
              <a:rPr lang="en-US" sz="2400" dirty="0"/>
              <a:t>	29-years of data &amp; studies to support good science</a:t>
            </a:r>
          </a:p>
          <a:p>
            <a:r>
              <a:rPr lang="en-US" sz="2400" dirty="0"/>
              <a:t>	&gt;$2 million on water quality improvement projects</a:t>
            </a:r>
          </a:p>
          <a:p>
            <a:endParaRPr lang="en-US" sz="2400" dirty="0"/>
          </a:p>
          <a:p>
            <a:r>
              <a:rPr lang="en-US" sz="2400" dirty="0"/>
              <a:t>Discharger members have spent &gt;$21 million on WWTFs</a:t>
            </a:r>
          </a:p>
          <a:p>
            <a:endParaRPr lang="en-US" sz="2400" dirty="0"/>
          </a:p>
          <a:p>
            <a:r>
              <a:rPr lang="en-US" sz="2400" dirty="0"/>
              <a:t>BCWA has 79.5 years worth of voluntary efforts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54431-7AD5-4F04-8D83-39CED973A4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" y="3924300"/>
            <a:ext cx="3429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84E78-F57D-4555-898F-BB2572F2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660" y="3429000"/>
            <a:ext cx="4493141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4944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"/>
            <a:ext cx="4876800" cy="3886199"/>
          </a:xfrm>
        </p:spPr>
        <p:txBody>
          <a:bodyPr>
            <a:noAutofit/>
          </a:bodyPr>
          <a:lstStyle/>
          <a:p>
            <a:r>
              <a:rPr lang="en-US" dirty="0"/>
              <a:t>105 Stream Monitoring Sites</a:t>
            </a:r>
          </a:p>
          <a:p>
            <a:r>
              <a:rPr lang="en-US" dirty="0"/>
              <a:t>Bear Creek Reservoir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Inflow Turkey Creek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Inflow Bear Creek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Outflow Site 45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Site 90 input Barr/Milton</a:t>
            </a:r>
          </a:p>
          <a:p>
            <a:r>
              <a:rPr lang="en-US" dirty="0"/>
              <a:t>Evergreen Lake</a:t>
            </a:r>
          </a:p>
          <a:p>
            <a:r>
              <a:rPr lang="en-US" dirty="0"/>
              <a:t>Summit Lake (Mt Evans)</a:t>
            </a:r>
          </a:p>
          <a:p>
            <a:r>
              <a:rPr lang="en-US" dirty="0"/>
              <a:t>Other WQ Features</a:t>
            </a:r>
          </a:p>
        </p:txBody>
      </p:sp>
      <p:pic>
        <p:nvPicPr>
          <p:cNvPr id="4" name="Picture 3" descr="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3525" y="4488"/>
            <a:ext cx="3886199" cy="2590799"/>
          </a:xfrm>
          <a:prstGeom prst="rect">
            <a:avLst/>
          </a:prstGeom>
        </p:spPr>
      </p:pic>
      <p:pic>
        <p:nvPicPr>
          <p:cNvPr id="5" name="Picture 4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179736"/>
            <a:ext cx="3886200" cy="2590800"/>
          </a:xfrm>
          <a:prstGeom prst="rect">
            <a:avLst/>
          </a:prstGeom>
        </p:spPr>
      </p:pic>
      <p:pic>
        <p:nvPicPr>
          <p:cNvPr id="7" name="Picture 6" descr="167 (2).JPG"/>
          <p:cNvPicPr>
            <a:picLocks noChangeAspect="1"/>
          </p:cNvPicPr>
          <p:nvPr/>
        </p:nvPicPr>
        <p:blipFill rotWithShape="1">
          <a:blip r:embed="rId5" cstate="print"/>
          <a:srcRect t="14706"/>
          <a:stretch/>
        </p:blipFill>
        <p:spPr>
          <a:xfrm>
            <a:off x="5230828" y="2713978"/>
            <a:ext cx="3886199" cy="2209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E3D05-485A-4616-B278-EEC0C31537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3"/>
          <a:stretch/>
        </p:blipFill>
        <p:spPr>
          <a:xfrm>
            <a:off x="5192728" y="5004465"/>
            <a:ext cx="3924299" cy="1644472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D2CFB-B39D-404B-9B33-FC6CF967E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82120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29197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03174-BAEB-432F-8C08-BB66F4E7698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3494" r="29719" b="12801"/>
          <a:stretch/>
        </p:blipFill>
        <p:spPr bwMode="auto">
          <a:xfrm>
            <a:off x="1219200" y="609600"/>
            <a:ext cx="6705599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4862035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12700" cmpd="sng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38200" y="5181600"/>
            <a:ext cx="2667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105 Monitoring Sites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47306"/>
            <a:ext cx="8686800" cy="3093141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Recreational Users Bear Creek Park &gt; 675,000</a:t>
            </a:r>
          </a:p>
          <a:p>
            <a:r>
              <a:rPr lang="en-US" sz="7200" dirty="0"/>
              <a:t>People Traveling to Mt. Evans &gt; 188,000</a:t>
            </a:r>
          </a:p>
          <a:p>
            <a:r>
              <a:rPr lang="en-US" sz="7200" dirty="0"/>
              <a:t>Wilderness Access &gt; 25,000</a:t>
            </a:r>
          </a:p>
          <a:p>
            <a:r>
              <a:rPr lang="en-US" sz="7200" dirty="0"/>
              <a:t>Users Denver Mountain Parks &gt; 250,000</a:t>
            </a:r>
          </a:p>
          <a:p>
            <a:r>
              <a:rPr lang="en-US" sz="7200" dirty="0"/>
              <a:t>Users Evergreen Lake &gt; 300,000</a:t>
            </a:r>
          </a:p>
          <a:p>
            <a:r>
              <a:rPr lang="en-US" sz="7200" dirty="0"/>
              <a:t>Jefferson County Open Space &gt; 80,000</a:t>
            </a:r>
          </a:p>
          <a:p>
            <a:r>
              <a:rPr lang="en-US" sz="7200" dirty="0"/>
              <a:t>Attendees &amp; Visitors Red Rocks/Morrison &gt;1.3 million</a:t>
            </a:r>
          </a:p>
          <a:p>
            <a:r>
              <a:rPr lang="en-US" sz="7200" dirty="0"/>
              <a:t>Bear Creek Park Swim Beach Use &gt; 750 per weekend</a:t>
            </a:r>
          </a:p>
          <a:p>
            <a:r>
              <a:rPr lang="en-US" sz="7200" dirty="0"/>
              <a:t>Fishing &gt; 65,000 people per year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2018 Estimates Recreation Use BCW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4513115"/>
            <a:ext cx="4657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BCWA Fact Sheet 35 Recreational Uses in BCW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2788"/>
              </p:ext>
            </p:extLst>
          </p:nvPr>
        </p:nvGraphicFramePr>
        <p:xfrm>
          <a:off x="552450" y="5105400"/>
          <a:ext cx="3943350" cy="101541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53"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latin typeface="Arial"/>
                        </a:rPr>
                        <a:t>BCW Total Species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0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i="1" kern="1400" dirty="0">
                          <a:solidFill>
                            <a:srgbClr val="800080"/>
                          </a:solidFill>
                          <a:latin typeface="Arial"/>
                        </a:rPr>
                        <a:t>Common Sport Fish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i="1" kern="1400" dirty="0">
                          <a:solidFill>
                            <a:srgbClr val="800080"/>
                          </a:solidFill>
                          <a:latin typeface="Arial"/>
                        </a:rPr>
                        <a:t>Other Reported Fish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53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800" b="1" kern="1400" dirty="0">
                          <a:solidFill>
                            <a:srgbClr val="6633FF"/>
                          </a:solidFill>
                          <a:latin typeface="Arial"/>
                        </a:rPr>
                        <a:t>16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800" b="1" kern="1400" dirty="0">
                          <a:solidFill>
                            <a:srgbClr val="6633FF"/>
                          </a:solidFill>
                          <a:latin typeface="Arial"/>
                        </a:rPr>
                        <a:t>14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E45A877-75C3-4D5E-B228-EDE3B3CB9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1"/>
          <a:stretch/>
        </p:blipFill>
        <p:spPr>
          <a:xfrm>
            <a:off x="5257800" y="4971152"/>
            <a:ext cx="3657600" cy="152859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331" y="838200"/>
            <a:ext cx="7773339" cy="5638800"/>
          </a:xfrm>
        </p:spPr>
        <p:txBody>
          <a:bodyPr>
            <a:normAutofit/>
          </a:bodyPr>
          <a:lstStyle/>
          <a:p>
            <a:r>
              <a:rPr lang="en-US" sz="1600" dirty="0"/>
              <a:t>Online Decision Support Program</a:t>
            </a:r>
          </a:p>
          <a:p>
            <a:r>
              <a:rPr lang="en-US" sz="1600" dirty="0"/>
              <a:t>Electronic Online Watershed Plan </a:t>
            </a:r>
          </a:p>
          <a:p>
            <a:pPr lvl="1"/>
            <a:r>
              <a:rPr lang="en-US" sz="1400" dirty="0"/>
              <a:t>37 Policies</a:t>
            </a:r>
          </a:p>
          <a:p>
            <a:pPr lvl="1"/>
            <a:r>
              <a:rPr lang="en-US" sz="1400" dirty="0"/>
              <a:t>64 Fact Sheets</a:t>
            </a:r>
          </a:p>
          <a:p>
            <a:pPr lvl="1"/>
            <a:r>
              <a:rPr lang="en-US" sz="1400" dirty="0"/>
              <a:t>25 Data Masters</a:t>
            </a:r>
          </a:p>
          <a:p>
            <a:pPr lvl="1"/>
            <a:r>
              <a:rPr lang="en-US" sz="1400" dirty="0"/>
              <a:t>34 Informational Maps</a:t>
            </a:r>
          </a:p>
          <a:p>
            <a:pPr lvl="1"/>
            <a:r>
              <a:rPr lang="en-US" sz="1400" dirty="0"/>
              <a:t>27-yrs of Rulemaking &amp; Standards</a:t>
            </a:r>
          </a:p>
          <a:p>
            <a:pPr lvl="1"/>
            <a:r>
              <a:rPr lang="en-US" sz="1400" dirty="0"/>
              <a:t>36 Program Documents </a:t>
            </a:r>
          </a:p>
          <a:p>
            <a:pPr lvl="1"/>
            <a:r>
              <a:rPr lang="en-US" sz="1400" dirty="0"/>
              <a:t>&gt;100 linked reports &amp; documents</a:t>
            </a:r>
          </a:p>
          <a:p>
            <a:pPr lvl="1"/>
            <a:r>
              <a:rPr lang="en-US" sz="1400" dirty="0"/>
              <a:t>18 Wastewater Management Summaries</a:t>
            </a:r>
          </a:p>
          <a:p>
            <a:pPr lvl="1"/>
            <a:r>
              <a:rPr lang="en-US" sz="1400" dirty="0"/>
              <a:t>+ Other Informational, Methods, Program Guidance, Technical Series, Special Studies, Annual Monitoring Plans</a:t>
            </a:r>
          </a:p>
          <a:p>
            <a:r>
              <a:rPr lang="en-US" sz="1600" dirty="0"/>
              <a:t>Photo Library </a:t>
            </a:r>
          </a:p>
          <a:p>
            <a:r>
              <a:rPr lang="en-US" sz="1600" dirty="0"/>
              <a:t>Quarterly Newsletter (&gt;350)</a:t>
            </a:r>
          </a:p>
          <a:p>
            <a:r>
              <a:rPr lang="en-US" sz="1600" dirty="0"/>
              <a:t>NPS education</a:t>
            </a:r>
          </a:p>
          <a:p>
            <a:r>
              <a:rPr lang="en-US" sz="1600" dirty="0"/>
              <a:t>Membership special programs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90" y="85118"/>
            <a:ext cx="7773338" cy="753082"/>
          </a:xfrm>
        </p:spPr>
        <p:txBody>
          <a:bodyPr/>
          <a:lstStyle/>
          <a:p>
            <a:r>
              <a:rPr lang="en-US" dirty="0"/>
              <a:t>BCWA 2018 Watershed Plan</a:t>
            </a:r>
          </a:p>
        </p:txBody>
      </p:sp>
      <p:pic>
        <p:nvPicPr>
          <p:cNvPr id="4" name="Picture 3" descr="20140508_111555.jpg"/>
          <p:cNvPicPr>
            <a:picLocks noChangeAspect="1"/>
          </p:cNvPicPr>
          <p:nvPr/>
        </p:nvPicPr>
        <p:blipFill>
          <a:blip r:embed="rId2" cstate="print"/>
          <a:srcRect l="20474"/>
          <a:stretch>
            <a:fillRect/>
          </a:stretch>
        </p:blipFill>
        <p:spPr>
          <a:xfrm>
            <a:off x="5181600" y="914400"/>
            <a:ext cx="355512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6196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F9668D-B3DC-409B-BEE0-D1E190F1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599132"/>
              </p:ext>
            </p:extLst>
          </p:nvPr>
        </p:nvGraphicFramePr>
        <p:xfrm>
          <a:off x="1295400" y="243841"/>
          <a:ext cx="6324600" cy="6370318"/>
        </p:xfrm>
        <a:graphic>
          <a:graphicData uri="http://schemas.openxmlformats.org/drawingml/2006/table">
            <a:tbl>
              <a:tblPr firstRow="1" firstCol="1" bandRow="1"/>
              <a:tblGrid>
                <a:gridCol w="3263936">
                  <a:extLst>
                    <a:ext uri="{9D8B030D-6E8A-4147-A177-3AD203B41FA5}">
                      <a16:colId xmlns:a16="http://schemas.microsoft.com/office/drawing/2014/main" val="1854381337"/>
                    </a:ext>
                  </a:extLst>
                </a:gridCol>
                <a:gridCol w="1025632">
                  <a:extLst>
                    <a:ext uri="{9D8B030D-6E8A-4147-A177-3AD203B41FA5}">
                      <a16:colId xmlns:a16="http://schemas.microsoft.com/office/drawing/2014/main" val="3034757878"/>
                    </a:ext>
                  </a:extLst>
                </a:gridCol>
                <a:gridCol w="2035032">
                  <a:extLst>
                    <a:ext uri="{9D8B030D-6E8A-4147-A177-3AD203B41FA5}">
                      <a16:colId xmlns:a16="http://schemas.microsoft.com/office/drawing/2014/main" val="831073267"/>
                    </a:ext>
                  </a:extLst>
                </a:gridCol>
              </a:tblGrid>
              <a:tr h="457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Members &amp; Participants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Wastewater Discharger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Participation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146035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Counties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8197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 County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3027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Clear Creek County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843988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and Towns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9661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Lakewood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5681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Morrison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112425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Sanitation Districts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4584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Aspen Park Metropolitan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534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Conifer Sanitation Association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Dues Paid, Not 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8751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Evergreen Metropolitan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92505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Forrest Hills Metropolitan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6119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Genesee Water &amp; Sanitation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6653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Geneva Glen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Dues Paid, Not 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9888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 County School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5103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Kittredge Water &amp; Sanitation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4511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Tiny Town Foundation, Inc.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Paid, Not 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502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 Jefferson County Metropolitan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588736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 Member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1011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Denver Water Department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8919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Denver Heath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822382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Participant Agencies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770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U.S. Army Corps of Engineers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2980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 Conservation District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0155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WQCD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6431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ETU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82" marR="51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66285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38200"/>
            <a:ext cx="6705600" cy="2133600"/>
          </a:xfrm>
        </p:spPr>
        <p:txBody>
          <a:bodyPr>
            <a:normAutofit fontScale="40000" lnSpcReduction="20000"/>
          </a:bodyPr>
          <a:lstStyle/>
          <a:p>
            <a:r>
              <a:rPr lang="en-US" sz="4500" dirty="0"/>
              <a:t>WQCC Summary</a:t>
            </a:r>
          </a:p>
          <a:p>
            <a:pPr lvl="1"/>
            <a:r>
              <a:rPr lang="en-US" sz="4500" dirty="0"/>
              <a:t>Status of Water Quality (Normal Year)</a:t>
            </a:r>
          </a:p>
          <a:p>
            <a:pPr lvl="1"/>
            <a:r>
              <a:rPr lang="en-US" sz="4500" dirty="0"/>
              <a:t>Status of WQ Goals &amp; Standards (Temperature)</a:t>
            </a:r>
          </a:p>
          <a:p>
            <a:pPr lvl="1"/>
            <a:r>
              <a:rPr lang="en-US" sz="4500" dirty="0"/>
              <a:t>Phosphorus Trading Program (3 trade policies)</a:t>
            </a:r>
          </a:p>
          <a:p>
            <a:pPr lvl="1"/>
            <a:endParaRPr lang="en-US" dirty="0"/>
          </a:p>
          <a:p>
            <a:r>
              <a:rPr lang="en-US" sz="5500" dirty="0"/>
              <a:t>Bear Creek Watershed Association Program</a:t>
            </a:r>
            <a:endParaRPr lang="en-US" sz="3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682838"/>
          </a:xfrm>
        </p:spPr>
        <p:txBody>
          <a:bodyPr/>
          <a:lstStyle/>
          <a:p>
            <a:r>
              <a:rPr lang="en-US" dirty="0"/>
              <a:t>2018 Annual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F8440-0849-40D1-ACA0-94A6690D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971800"/>
            <a:ext cx="7582075" cy="3274612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4368</TotalTime>
  <Words>1443</Words>
  <Application>Microsoft Office PowerPoint</Application>
  <PresentationFormat>On-screen Show (4:3)</PresentationFormat>
  <Paragraphs>497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Lucida Calligraphy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Estimates Recreation Use BCW</vt:lpstr>
      <vt:lpstr>BCWA 2018 Watershed Plan</vt:lpstr>
      <vt:lpstr>PowerPoint Presentation</vt:lpstr>
      <vt:lpstr>2018 Annual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Adaptive Management Program</vt:lpstr>
      <vt:lpstr>Coyote Gulch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Creek Watershed Association</dc:title>
  <dc:creator>RNC Consulting LLC</dc:creator>
  <cp:lastModifiedBy>Russell Clayshulte</cp:lastModifiedBy>
  <cp:revision>243</cp:revision>
  <cp:lastPrinted>2017-08-07T16:28:29Z</cp:lastPrinted>
  <dcterms:created xsi:type="dcterms:W3CDTF">2008-01-24T21:09:52Z</dcterms:created>
  <dcterms:modified xsi:type="dcterms:W3CDTF">2019-07-31T14:10:21Z</dcterms:modified>
</cp:coreProperties>
</file>