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79" r:id="rId4"/>
    <p:sldId id="312" r:id="rId5"/>
    <p:sldId id="324" r:id="rId6"/>
    <p:sldId id="329" r:id="rId7"/>
    <p:sldId id="316" r:id="rId8"/>
    <p:sldId id="268" r:id="rId9"/>
    <p:sldId id="326" r:id="rId10"/>
    <p:sldId id="336" r:id="rId11"/>
    <p:sldId id="337" r:id="rId12"/>
    <p:sldId id="330" r:id="rId13"/>
    <p:sldId id="331" r:id="rId14"/>
    <p:sldId id="332" r:id="rId15"/>
    <p:sldId id="333" r:id="rId16"/>
    <p:sldId id="334" r:id="rId17"/>
    <p:sldId id="335" r:id="rId18"/>
    <p:sldId id="338" r:id="rId19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451" autoAdjust="0"/>
  </p:normalViewPr>
  <p:slideViewPr>
    <p:cSldViewPr>
      <p:cViewPr varScale="1">
        <p:scale>
          <a:sx n="79" d="100"/>
          <a:sy n="79" d="100"/>
        </p:scale>
        <p:origin x="1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252"/>
    </p:cViewPr>
  </p:sorterViewPr>
  <p:notesViewPr>
    <p:cSldViewPr>
      <p:cViewPr varScale="1">
        <p:scale>
          <a:sx n="60" d="100"/>
          <a:sy n="60" d="100"/>
        </p:scale>
        <p:origin x="2500" y="52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Chlorophyll-a Bear Creek Reservoir </a:t>
            </a:r>
          </a:p>
        </c:rich>
      </c:tx>
      <c:layout>
        <c:manualLayout>
          <c:xMode val="edge"/>
          <c:yMode val="edge"/>
          <c:x val="0.28942053572304"/>
          <c:y val="6.4990444155645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83671404095908"/>
          <c:y val="0.13058817399686082"/>
          <c:w val="0.8497114636318982"/>
          <c:h val="0.73015729199143753"/>
        </c:manualLayout>
      </c:layout>
      <c:areaChart>
        <c:grouping val="stacked"/>
        <c:varyColors val="0"/>
        <c:ser>
          <c:idx val="0"/>
          <c:order val="0"/>
          <c:tx>
            <c:strRef>
              <c:f>Chlsecchi!$A$3</c:f>
              <c:strCache>
                <c:ptCount val="1"/>
                <c:pt idx="0">
                  <c:v>Chlorophyll, ug/L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Chlsecchi!$B$17:$M$17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Chlsecchi!$B$18:$M$18</c:f>
              <c:numCache>
                <c:formatCode>#,##0.0</c:formatCode>
                <c:ptCount val="12"/>
                <c:pt idx="0">
                  <c:v>1.25</c:v>
                </c:pt>
                <c:pt idx="1">
                  <c:v>15.45</c:v>
                </c:pt>
                <c:pt idx="2">
                  <c:v>5.9</c:v>
                </c:pt>
                <c:pt idx="3">
                  <c:v>1.5</c:v>
                </c:pt>
                <c:pt idx="4">
                  <c:v>8.15</c:v>
                </c:pt>
                <c:pt idx="5">
                  <c:v>2.4</c:v>
                </c:pt>
                <c:pt idx="6">
                  <c:v>8.9250000000000007</c:v>
                </c:pt>
                <c:pt idx="7">
                  <c:v>19.024999999999999</c:v>
                </c:pt>
                <c:pt idx="8">
                  <c:v>15.975000000000001</c:v>
                </c:pt>
                <c:pt idx="9">
                  <c:v>37.950000000000003</c:v>
                </c:pt>
                <c:pt idx="10">
                  <c:v>41.45</c:v>
                </c:pt>
                <c:pt idx="11">
                  <c:v>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52-449A-97D4-1C3D1E415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847168"/>
        <c:axId val="115848704"/>
      </c:areaChart>
      <c:lineChart>
        <c:grouping val="standard"/>
        <c:varyColors val="0"/>
        <c:ser>
          <c:idx val="1"/>
          <c:order val="1"/>
          <c:tx>
            <c:strRef>
              <c:f>Chlsecchi!$A$21</c:f>
              <c:strCache>
                <c:ptCount val="1"/>
                <c:pt idx="0">
                  <c:v>Chlorophyll Standard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val>
            <c:numRef>
              <c:f>Chlsecchi!$B$21:$M$21</c:f>
              <c:numCache>
                <c:formatCode>#,##0.0</c:formatCode>
                <c:ptCount val="12"/>
                <c:pt idx="0">
                  <c:v>12.2</c:v>
                </c:pt>
                <c:pt idx="1">
                  <c:v>12.2</c:v>
                </c:pt>
                <c:pt idx="2">
                  <c:v>12.2</c:v>
                </c:pt>
                <c:pt idx="3">
                  <c:v>12.2</c:v>
                </c:pt>
                <c:pt idx="4">
                  <c:v>12.2</c:v>
                </c:pt>
                <c:pt idx="5">
                  <c:v>12.2</c:v>
                </c:pt>
                <c:pt idx="6">
                  <c:v>12.2</c:v>
                </c:pt>
                <c:pt idx="7">
                  <c:v>12.2</c:v>
                </c:pt>
                <c:pt idx="8">
                  <c:v>12.2</c:v>
                </c:pt>
                <c:pt idx="9">
                  <c:v>12.2</c:v>
                </c:pt>
                <c:pt idx="10">
                  <c:v>12.2</c:v>
                </c:pt>
                <c:pt idx="11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52-449A-97D4-1C3D1E415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847168"/>
        <c:axId val="115848704"/>
      </c:lineChart>
      <c:catAx>
        <c:axId val="11584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48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584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Chlorophyll-a (ug/l)</a:t>
                </a:r>
              </a:p>
            </c:rich>
          </c:tx>
          <c:layout>
            <c:manualLayout>
              <c:xMode val="edge"/>
              <c:yMode val="edge"/>
              <c:x val="1.8634028440128327E-2"/>
              <c:y val="0.228687154957501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4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Chlorophyll-a Bear Creek Reservoir </a:t>
            </a:r>
          </a:p>
        </c:rich>
      </c:tx>
      <c:layout>
        <c:manualLayout>
          <c:xMode val="edge"/>
          <c:yMode val="edge"/>
          <c:x val="0.28942053572304"/>
          <c:y val="6.4990444155645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83671404095908"/>
          <c:y val="0.13058817399686082"/>
          <c:w val="0.8497114636318982"/>
          <c:h val="0.73015729199143753"/>
        </c:manualLayout>
      </c:layout>
      <c:areaChart>
        <c:grouping val="stacked"/>
        <c:varyColors val="0"/>
        <c:ser>
          <c:idx val="0"/>
          <c:order val="0"/>
          <c:tx>
            <c:strRef>
              <c:f>Chlsecchi!$A$3</c:f>
              <c:strCache>
                <c:ptCount val="1"/>
                <c:pt idx="0">
                  <c:v>Chlorophyll, ug/L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Chlsecchi!$B$17:$M$17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Chlsecchi!$B$18:$M$18</c:f>
              <c:numCache>
                <c:formatCode>#,##0.0</c:formatCode>
                <c:ptCount val="12"/>
                <c:pt idx="0">
                  <c:v>1.25</c:v>
                </c:pt>
                <c:pt idx="1">
                  <c:v>15.45</c:v>
                </c:pt>
                <c:pt idx="2">
                  <c:v>5.9</c:v>
                </c:pt>
                <c:pt idx="3">
                  <c:v>1.5</c:v>
                </c:pt>
                <c:pt idx="4">
                  <c:v>8.15</c:v>
                </c:pt>
                <c:pt idx="5">
                  <c:v>2.4</c:v>
                </c:pt>
                <c:pt idx="6">
                  <c:v>8.9250000000000007</c:v>
                </c:pt>
                <c:pt idx="7">
                  <c:v>19.024999999999999</c:v>
                </c:pt>
                <c:pt idx="8">
                  <c:v>15.975000000000001</c:v>
                </c:pt>
                <c:pt idx="9">
                  <c:v>37.950000000000003</c:v>
                </c:pt>
                <c:pt idx="10">
                  <c:v>41.45</c:v>
                </c:pt>
                <c:pt idx="11">
                  <c:v>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FC-4BB7-80A0-2DCD49218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847168"/>
        <c:axId val="115848704"/>
      </c:areaChart>
      <c:lineChart>
        <c:grouping val="standard"/>
        <c:varyColors val="0"/>
        <c:ser>
          <c:idx val="1"/>
          <c:order val="1"/>
          <c:tx>
            <c:strRef>
              <c:f>Chlsecchi!$A$21</c:f>
              <c:strCache>
                <c:ptCount val="1"/>
                <c:pt idx="0">
                  <c:v>Chlorophyll Standard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val>
            <c:numRef>
              <c:f>Chlsecchi!$B$21:$M$21</c:f>
              <c:numCache>
                <c:formatCode>#,##0.0</c:formatCode>
                <c:ptCount val="12"/>
                <c:pt idx="0">
                  <c:v>12.2</c:v>
                </c:pt>
                <c:pt idx="1">
                  <c:v>12.2</c:v>
                </c:pt>
                <c:pt idx="2">
                  <c:v>12.2</c:v>
                </c:pt>
                <c:pt idx="3">
                  <c:v>12.2</c:v>
                </c:pt>
                <c:pt idx="4">
                  <c:v>12.2</c:v>
                </c:pt>
                <c:pt idx="5">
                  <c:v>12.2</c:v>
                </c:pt>
                <c:pt idx="6">
                  <c:v>12.2</c:v>
                </c:pt>
                <c:pt idx="7">
                  <c:v>12.2</c:v>
                </c:pt>
                <c:pt idx="8">
                  <c:v>12.2</c:v>
                </c:pt>
                <c:pt idx="9">
                  <c:v>12.2</c:v>
                </c:pt>
                <c:pt idx="10">
                  <c:v>12.2</c:v>
                </c:pt>
                <c:pt idx="11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FC-4BB7-80A0-2DCD49218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847168"/>
        <c:axId val="115848704"/>
      </c:lineChart>
      <c:catAx>
        <c:axId val="11584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48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584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Chlorophyll-a (ug/l)</a:t>
                </a:r>
              </a:p>
            </c:rich>
          </c:tx>
          <c:layout>
            <c:manualLayout>
              <c:xMode val="edge"/>
              <c:yMode val="edge"/>
              <c:x val="1.8634028440128327E-2"/>
              <c:y val="0.228687154957501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4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7CD84D8-FA0F-4525-8479-29DF4F6D6C82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E8CBDB0-CE25-4B42-9FCB-1F226D662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2C05004-D6D9-4F5D-8D24-DAA5006A9C81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86B1DF0-83AD-428C-81B2-B1BA178730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3800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0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8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2493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50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2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86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84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5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40846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9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70785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9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5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888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4925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5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2040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1">
                <a:lumMod val="20000"/>
                <a:lumOff val="8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E3A5B66-750B-4717-964D-4D0427ADD8D5}" type="datetimeFigureOut">
              <a:rPr lang="en-US" smtClean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9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ransition>
    <p:zoom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85800" y="3810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alligraphy" pitchFamily="66" charset="0"/>
                <a:ea typeface="Times New Roman" pitchFamily="18" charset="0"/>
                <a:cs typeface="Arial" pitchFamily="34" charset="0"/>
              </a:rPr>
              <a:t>The Bear Creek Watershed Association protects &amp; restores water &amp; environmental quality within the Bear Creek Watershed from the effects of land use.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7006746" cy="3809999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90C491-CE45-43A1-B15C-ED0209CA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8686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70102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B45428-9AB3-4F10-801D-5B1C80E7F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78" y="533400"/>
            <a:ext cx="852904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1054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61EA8-4D3E-4DF5-917B-0ADD11F5D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44" b="32653"/>
          <a:stretch/>
        </p:blipFill>
        <p:spPr>
          <a:xfrm>
            <a:off x="381000" y="179373"/>
            <a:ext cx="8539018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5C1C3-DFA2-4E95-8694-854CE4CDF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991" b="30625"/>
          <a:stretch/>
        </p:blipFill>
        <p:spPr>
          <a:xfrm>
            <a:off x="1676400" y="3600281"/>
            <a:ext cx="6280488" cy="30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9699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18EC0-235F-40F3-AC94-C12A5B471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" b="9531"/>
          <a:stretch/>
        </p:blipFill>
        <p:spPr>
          <a:xfrm>
            <a:off x="60411" y="457200"/>
            <a:ext cx="89938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55220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8B587-48E3-40AE-87F3-59BE5D90C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8" r="5744" b="19062"/>
          <a:stretch/>
        </p:blipFill>
        <p:spPr>
          <a:xfrm>
            <a:off x="304800" y="228600"/>
            <a:ext cx="6553200" cy="289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1DA83-2004-4AD1-9BE0-B1C8A333A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2" r="5744" b="11353"/>
          <a:stretch/>
        </p:blipFill>
        <p:spPr>
          <a:xfrm>
            <a:off x="1676400" y="3276600"/>
            <a:ext cx="6553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1289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F2173-DA1E-46F1-9544-02647D04C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0" t="26979" r="1359" b="24843"/>
          <a:stretch/>
        </p:blipFill>
        <p:spPr>
          <a:xfrm>
            <a:off x="457200" y="304800"/>
            <a:ext cx="8399792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ECD37-DD4A-4E46-B33A-B57BC3594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36" b="7499"/>
          <a:stretch/>
        </p:blipFill>
        <p:spPr>
          <a:xfrm>
            <a:off x="821355" y="3200400"/>
            <a:ext cx="7671482" cy="354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5252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1E30E-ED09-4806-8DD6-0CFF296F8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50" b="7604"/>
          <a:stretch/>
        </p:blipFill>
        <p:spPr>
          <a:xfrm>
            <a:off x="337525" y="74930"/>
            <a:ext cx="8468950" cy="4269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64EC4-9D22-431D-B292-29E40D095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58" r="20408" b="53855"/>
          <a:stretch/>
        </p:blipFill>
        <p:spPr>
          <a:xfrm>
            <a:off x="152400" y="4257382"/>
            <a:ext cx="5533651" cy="137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E71443-13F3-4E14-A671-2BC5BD2F8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32" r="21504" b="55781"/>
          <a:stretch/>
        </p:blipFill>
        <p:spPr>
          <a:xfrm>
            <a:off x="3534149" y="5411469"/>
            <a:ext cx="5457451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72890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726B79-B5E5-4AF3-BF5C-CD19610B3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64" y="304800"/>
            <a:ext cx="833327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98137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rd of sheep standing on top of a dry grass field&#10;&#10;Description automatically generated">
            <a:extLst>
              <a:ext uri="{FF2B5EF4-FFF2-40B4-BE49-F238E27FC236}">
                <a16:creationId xmlns:a16="http://schemas.microsoft.com/office/drawing/2014/main" id="{311969AB-E86D-49C8-BFE9-D8892554AB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2" t="28750" r="10001" b="2500"/>
          <a:stretch/>
        </p:blipFill>
        <p:spPr>
          <a:xfrm>
            <a:off x="304800" y="185669"/>
            <a:ext cx="8382000" cy="649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48471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r Creek Watershed Map_2011.jpg"/>
          <p:cNvPicPr>
            <a:picLocks noChangeAspect="1"/>
          </p:cNvPicPr>
          <p:nvPr/>
        </p:nvPicPr>
        <p:blipFill>
          <a:blip r:embed="rId3" cstate="print"/>
          <a:srcRect l="5983" t="10268" r="5661" b="9483"/>
          <a:stretch>
            <a:fillRect/>
          </a:stretch>
        </p:blipFill>
        <p:spPr>
          <a:xfrm>
            <a:off x="304800" y="990600"/>
            <a:ext cx="8557491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2286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Operational Bear Creek Watershed 2019</a:t>
            </a: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ln w="12700" cmpd="sng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6200"/>
            <a:ext cx="4876800" cy="3886199"/>
          </a:xfrm>
        </p:spPr>
        <p:txBody>
          <a:bodyPr>
            <a:noAutofit/>
          </a:bodyPr>
          <a:lstStyle/>
          <a:p>
            <a:r>
              <a:rPr lang="en-US" dirty="0"/>
              <a:t>105 Stream Monitoring Sites</a:t>
            </a:r>
          </a:p>
          <a:p>
            <a:r>
              <a:rPr lang="en-US" dirty="0"/>
              <a:t>Bear Creek Reservoir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Inflow Turkey Creek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Inflow Bear Creek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Outflow Site 45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Wadsworth Site 90 input Barr/Milton</a:t>
            </a:r>
          </a:p>
          <a:p>
            <a:r>
              <a:rPr lang="en-US" dirty="0"/>
              <a:t>Evergreen Lake</a:t>
            </a:r>
          </a:p>
          <a:p>
            <a:r>
              <a:rPr lang="en-US" dirty="0"/>
              <a:t>Summit Lake (Mt Evans)</a:t>
            </a:r>
          </a:p>
          <a:p>
            <a:r>
              <a:rPr lang="en-US" dirty="0"/>
              <a:t>Other WQ Features</a:t>
            </a:r>
          </a:p>
        </p:txBody>
      </p:sp>
      <p:pic>
        <p:nvPicPr>
          <p:cNvPr id="4" name="Picture 3" descr="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3525" y="4488"/>
            <a:ext cx="3886199" cy="2590799"/>
          </a:xfrm>
          <a:prstGeom prst="rect">
            <a:avLst/>
          </a:prstGeom>
        </p:spPr>
      </p:pic>
      <p:pic>
        <p:nvPicPr>
          <p:cNvPr id="5" name="Picture 4" descr="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179736"/>
            <a:ext cx="3886200" cy="2590800"/>
          </a:xfrm>
          <a:prstGeom prst="rect">
            <a:avLst/>
          </a:prstGeom>
        </p:spPr>
      </p:pic>
      <p:pic>
        <p:nvPicPr>
          <p:cNvPr id="7" name="Picture 6" descr="167 (2).JPG"/>
          <p:cNvPicPr>
            <a:picLocks noChangeAspect="1"/>
          </p:cNvPicPr>
          <p:nvPr/>
        </p:nvPicPr>
        <p:blipFill rotWithShape="1">
          <a:blip r:embed="rId5" cstate="print"/>
          <a:srcRect t="14706"/>
          <a:stretch/>
        </p:blipFill>
        <p:spPr>
          <a:xfrm>
            <a:off x="5230828" y="2713978"/>
            <a:ext cx="3886199" cy="2209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E3D05-485A-4616-B278-EEC0C31537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3"/>
          <a:stretch/>
        </p:blipFill>
        <p:spPr>
          <a:xfrm>
            <a:off x="5192728" y="5004465"/>
            <a:ext cx="3924299" cy="1644472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331" y="838200"/>
            <a:ext cx="7773339" cy="5638800"/>
          </a:xfrm>
        </p:spPr>
        <p:txBody>
          <a:bodyPr>
            <a:normAutofit/>
          </a:bodyPr>
          <a:lstStyle/>
          <a:p>
            <a:r>
              <a:rPr lang="en-US" sz="1600" dirty="0"/>
              <a:t>Online Decision Support Program</a:t>
            </a:r>
          </a:p>
          <a:p>
            <a:r>
              <a:rPr lang="en-US" sz="1600" dirty="0"/>
              <a:t>Electronic Online Watershed Plan </a:t>
            </a:r>
          </a:p>
          <a:p>
            <a:pPr lvl="1"/>
            <a:r>
              <a:rPr lang="en-US" sz="1400" dirty="0"/>
              <a:t>37 Policies</a:t>
            </a:r>
          </a:p>
          <a:p>
            <a:pPr lvl="1"/>
            <a:r>
              <a:rPr lang="en-US" sz="1400" dirty="0"/>
              <a:t>69 Fact Sheets</a:t>
            </a:r>
          </a:p>
          <a:p>
            <a:pPr lvl="1"/>
            <a:r>
              <a:rPr lang="en-US" sz="1400" dirty="0"/>
              <a:t>27 Data Masters</a:t>
            </a:r>
          </a:p>
          <a:p>
            <a:pPr lvl="1"/>
            <a:r>
              <a:rPr lang="en-US" sz="1400" dirty="0"/>
              <a:t>36 Informational Maps</a:t>
            </a:r>
          </a:p>
          <a:p>
            <a:pPr lvl="1"/>
            <a:r>
              <a:rPr lang="en-US" sz="1400" dirty="0"/>
              <a:t>28-yrs of Rulemaking &amp; Standards</a:t>
            </a:r>
          </a:p>
          <a:p>
            <a:pPr lvl="1"/>
            <a:r>
              <a:rPr lang="en-US" sz="1400" dirty="0"/>
              <a:t>39 Program Documents </a:t>
            </a:r>
          </a:p>
          <a:p>
            <a:pPr lvl="1"/>
            <a:r>
              <a:rPr lang="en-US" sz="1400" dirty="0"/>
              <a:t>&gt;100 linked reports &amp; documents</a:t>
            </a:r>
          </a:p>
          <a:p>
            <a:pPr lvl="1"/>
            <a:r>
              <a:rPr lang="en-US" sz="1400" dirty="0"/>
              <a:t>18 Wastewater Management Summaries</a:t>
            </a:r>
          </a:p>
          <a:p>
            <a:pPr lvl="1"/>
            <a:r>
              <a:rPr lang="en-US" sz="1400" dirty="0"/>
              <a:t>+ Other Informational, Methods, Program Guidance, Technical Series, Special Studies, Annual Monitoring Plans</a:t>
            </a:r>
          </a:p>
          <a:p>
            <a:r>
              <a:rPr lang="en-US" sz="1600" dirty="0"/>
              <a:t>Photo Library </a:t>
            </a:r>
          </a:p>
          <a:p>
            <a:r>
              <a:rPr lang="en-US" sz="1600" dirty="0"/>
              <a:t>Quarterly Newsletter (&gt;350)</a:t>
            </a:r>
          </a:p>
          <a:p>
            <a:r>
              <a:rPr lang="en-US" sz="1600" dirty="0"/>
              <a:t>NPS education</a:t>
            </a:r>
          </a:p>
          <a:p>
            <a:r>
              <a:rPr lang="en-US" sz="1600" dirty="0"/>
              <a:t>Membership special programs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90" y="85118"/>
            <a:ext cx="7773338" cy="753082"/>
          </a:xfrm>
        </p:spPr>
        <p:txBody>
          <a:bodyPr/>
          <a:lstStyle/>
          <a:p>
            <a:r>
              <a:rPr lang="en-US" dirty="0"/>
              <a:t>BCWA 2018 Watershed Plan</a:t>
            </a:r>
          </a:p>
        </p:txBody>
      </p:sp>
      <p:pic>
        <p:nvPicPr>
          <p:cNvPr id="4" name="Picture 3" descr="20140508_111555.jpg"/>
          <p:cNvPicPr>
            <a:picLocks noChangeAspect="1"/>
          </p:cNvPicPr>
          <p:nvPr/>
        </p:nvPicPr>
        <p:blipFill>
          <a:blip r:embed="rId2" cstate="print"/>
          <a:srcRect l="20474"/>
          <a:stretch>
            <a:fillRect/>
          </a:stretch>
        </p:blipFill>
        <p:spPr>
          <a:xfrm>
            <a:off x="5181600" y="914400"/>
            <a:ext cx="355512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6196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07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Average seasonal total phosphorus of 61.8 µg/L in BCR exceeds the 22.2 µg/L goal-standard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Average seasonal chlorophyll-a of 16.4 µg/L was over the 12.2 µg/L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Trophic status of the reservoir remains at the Eutrophic-Hypertrophic boundary based on Carlson and Walker indices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Seasonal average reservoir temperature (-1/2-2m) = 21.4</a:t>
            </a:r>
            <a:r>
              <a:rPr lang="en-US" sz="2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with exceedances of the WAT (32) and DM (86)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Lake aeration maintained dissolved oxygen levels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(-1/2-2m)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or above 6.0 mg/L throughout most of the growing season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Late season blue-green algal blooms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Recreational fishing remained active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100-0000A93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119176"/>
              </p:ext>
            </p:extLst>
          </p:nvPr>
        </p:nvGraphicFramePr>
        <p:xfrm>
          <a:off x="5105400" y="4655765"/>
          <a:ext cx="3859696" cy="191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3647704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946687-E8C4-4CC9-8C26-DE9E1C805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522514"/>
              </p:ext>
            </p:extLst>
          </p:nvPr>
        </p:nvGraphicFramePr>
        <p:xfrm>
          <a:off x="381000" y="1600200"/>
          <a:ext cx="8229601" cy="4114803"/>
        </p:xfrm>
        <a:graphic>
          <a:graphicData uri="http://schemas.openxmlformats.org/drawingml/2006/table">
            <a:tbl>
              <a:tblPr firstRow="1" firstCol="1" bandRow="1"/>
              <a:tblGrid>
                <a:gridCol w="3810000">
                  <a:extLst>
                    <a:ext uri="{9D8B030D-6E8A-4147-A177-3AD203B41FA5}">
                      <a16:colId xmlns:a16="http://schemas.microsoft.com/office/drawing/2014/main" val="394537747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45607348"/>
                    </a:ext>
                  </a:extLst>
                </a:gridCol>
                <a:gridCol w="774238">
                  <a:extLst>
                    <a:ext uri="{9D8B030D-6E8A-4147-A177-3AD203B41FA5}">
                      <a16:colId xmlns:a16="http://schemas.microsoft.com/office/drawing/2014/main" val="1328981638"/>
                    </a:ext>
                  </a:extLst>
                </a:gridCol>
                <a:gridCol w="961121">
                  <a:extLst>
                    <a:ext uri="{9D8B030D-6E8A-4147-A177-3AD203B41FA5}">
                      <a16:colId xmlns:a16="http://schemas.microsoft.com/office/drawing/2014/main" val="231206168"/>
                    </a:ext>
                  </a:extLst>
                </a:gridCol>
                <a:gridCol w="961121">
                  <a:extLst>
                    <a:ext uri="{9D8B030D-6E8A-4147-A177-3AD203B41FA5}">
                      <a16:colId xmlns:a16="http://schemas.microsoft.com/office/drawing/2014/main" val="1678521564"/>
                    </a:ext>
                  </a:extLst>
                </a:gridCol>
                <a:gridCol w="961121">
                  <a:extLst>
                    <a:ext uri="{9D8B030D-6E8A-4147-A177-3AD203B41FA5}">
                      <a16:colId xmlns:a16="http://schemas.microsoft.com/office/drawing/2014/main" val="1450933689"/>
                    </a:ext>
                  </a:extLst>
                </a:gridCol>
              </a:tblGrid>
              <a:tr h="426630"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Total Phosphorus Loading (Pounds)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153416"/>
                  </a:ext>
                </a:extLst>
              </a:tr>
              <a:tr h="668677"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TP Load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%NPS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052379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Turkey Creek Drainage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52.2%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309114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Bear Creek Drainage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142.7%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-285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-43%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738479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Discharged into Reservoir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133.6%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-249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-34%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679959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45 Outflow BCR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46973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BCR Total Phosphorus Deposition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408819"/>
                  </a:ext>
                </a:extLst>
              </a:tr>
              <a:tr h="426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90 - Lower Bear Creek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165746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NPS load increase between 45 and 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41258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1100" y="4267200"/>
            <a:ext cx="3695700" cy="246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C6503-ECC9-497E-AD15-36307A552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267200"/>
            <a:ext cx="3695700" cy="246380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100-0000A93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465904"/>
              </p:ext>
            </p:extLst>
          </p:nvPr>
        </p:nvGraphicFramePr>
        <p:xfrm>
          <a:off x="725224" y="304800"/>
          <a:ext cx="7961575" cy="354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1" y="838199"/>
            <a:ext cx="3886199" cy="5876135"/>
          </a:xfrm>
        </p:spPr>
        <p:txBody>
          <a:bodyPr>
            <a:normAutofit lnSpcReduction="10000"/>
          </a:bodyPr>
          <a:lstStyle/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Nonpoint Source Loading &amp; Tracking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Coyote Gulch - Trading 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Septic Systems – Kerr &amp; Cub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Management Practices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Zoning And Planning Reviews For BMPs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Presentations, Education Programs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Restoration Practices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 Land-owners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 Invasive Species Programs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Infrastructure Projects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Wildfire Assessment 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Water Protection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Tributary Loading Studies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Erosion Control Reviews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Adaptive Management</a:t>
            </a:r>
          </a:p>
          <a:p>
            <a:r>
              <a:rPr lang="en-US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Modeling</a:t>
            </a:r>
          </a:p>
          <a:p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43665"/>
            <a:ext cx="7773338" cy="862810"/>
          </a:xfrm>
        </p:spPr>
        <p:txBody>
          <a:bodyPr/>
          <a:lstStyle/>
          <a:p>
            <a:r>
              <a:rPr lang="en-US" dirty="0"/>
              <a:t>Adaptive Management Program</a:t>
            </a:r>
          </a:p>
        </p:txBody>
      </p:sp>
      <p:pic>
        <p:nvPicPr>
          <p:cNvPr id="4" name="Picture 3" descr="090.JPG"/>
          <p:cNvPicPr>
            <a:picLocks noChangeAspect="1"/>
          </p:cNvPicPr>
          <p:nvPr/>
        </p:nvPicPr>
        <p:blipFill rotWithShape="1">
          <a:blip r:embed="rId2" cstate="print"/>
          <a:srcRect r="5230"/>
          <a:stretch/>
        </p:blipFill>
        <p:spPr>
          <a:xfrm>
            <a:off x="4593021" y="3810001"/>
            <a:ext cx="433289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47" y="838200"/>
            <a:ext cx="4359163" cy="2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23653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4408</TotalTime>
  <Words>400</Words>
  <Application>Microsoft Office PowerPoint</Application>
  <PresentationFormat>On-screen Show (4:3)</PresentationFormat>
  <Paragraphs>100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Lucida Calligraphy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BCWA 2018 Watershed Plan</vt:lpstr>
      <vt:lpstr>PowerPoint Presentation</vt:lpstr>
      <vt:lpstr>PowerPoint Presentation</vt:lpstr>
      <vt:lpstr>PowerPoint Presentation</vt:lpstr>
      <vt:lpstr>Adaptive Management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 Creek Watershed Association</dc:title>
  <dc:creator>RNC Consulting LLC</dc:creator>
  <cp:lastModifiedBy>Russell Clayshulte</cp:lastModifiedBy>
  <cp:revision>248</cp:revision>
  <cp:lastPrinted>2017-08-07T16:28:29Z</cp:lastPrinted>
  <dcterms:created xsi:type="dcterms:W3CDTF">2008-01-24T21:09:52Z</dcterms:created>
  <dcterms:modified xsi:type="dcterms:W3CDTF">2019-11-06T02:09:30Z</dcterms:modified>
</cp:coreProperties>
</file>