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charts/chart2.xml" ContentType="application/vnd.openxmlformats-officedocument.drawingml.chart+xml"/>
  <Override PartName="/ppt/notesSlides/notesSlide13.xml" ContentType="application/vnd.openxmlformats-officedocument.presentationml.notesSlide+xml"/>
  <Override PartName="/ppt/charts/chart3.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charts/chart5.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media/image54.JPG" ContentType="image/jpeg"/>
  <Override PartName="/ppt/notesSlides/notesSlide41.xml" ContentType="application/vnd.openxmlformats-officedocument.presentationml.notesSlide+xml"/>
  <Override PartName="/ppt/media/image55.JPG" ContentType="image/jpeg"/>
  <Override PartName="/ppt/notesSlides/notesSlide42.xml" ContentType="application/vnd.openxmlformats-officedocument.presentationml.notesSlide+xml"/>
  <Override PartName="/ppt/media/image56.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4"/>
  </p:notesMasterIdLst>
  <p:sldIdLst>
    <p:sldId id="256" r:id="rId2"/>
    <p:sldId id="257" r:id="rId3"/>
    <p:sldId id="259" r:id="rId4"/>
    <p:sldId id="260" r:id="rId5"/>
    <p:sldId id="262" r:id="rId6"/>
    <p:sldId id="266" r:id="rId7"/>
    <p:sldId id="263" r:id="rId8"/>
    <p:sldId id="268" r:id="rId9"/>
    <p:sldId id="264" r:id="rId10"/>
    <p:sldId id="265" r:id="rId11"/>
    <p:sldId id="267" r:id="rId12"/>
    <p:sldId id="299" r:id="rId13"/>
    <p:sldId id="270" r:id="rId14"/>
    <p:sldId id="269" r:id="rId15"/>
    <p:sldId id="272" r:id="rId16"/>
    <p:sldId id="285" r:id="rId17"/>
    <p:sldId id="271" r:id="rId18"/>
    <p:sldId id="300" r:id="rId19"/>
    <p:sldId id="286" r:id="rId20"/>
    <p:sldId id="287" r:id="rId21"/>
    <p:sldId id="288" r:id="rId22"/>
    <p:sldId id="273" r:id="rId23"/>
    <p:sldId id="274" r:id="rId24"/>
    <p:sldId id="275" r:id="rId25"/>
    <p:sldId id="276" r:id="rId26"/>
    <p:sldId id="277" r:id="rId27"/>
    <p:sldId id="278" r:id="rId28"/>
    <p:sldId id="279" r:id="rId29"/>
    <p:sldId id="284" r:id="rId30"/>
    <p:sldId id="281" r:id="rId31"/>
    <p:sldId id="282" r:id="rId32"/>
    <p:sldId id="283" r:id="rId33"/>
    <p:sldId id="291" r:id="rId34"/>
    <p:sldId id="292" r:id="rId35"/>
    <p:sldId id="293" r:id="rId36"/>
    <p:sldId id="294" r:id="rId37"/>
    <p:sldId id="296" r:id="rId38"/>
    <p:sldId id="295" r:id="rId39"/>
    <p:sldId id="290" r:id="rId40"/>
    <p:sldId id="297" r:id="rId41"/>
    <p:sldId id="298" r:id="rId42"/>
    <p:sldId id="289"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68" d="100"/>
          <a:sy n="68" d="100"/>
        </p:scale>
        <p:origin x="5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Russell\Documents\BCW%20Working\Watershed%202015\2015%20Bear%20Creek%20Master.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Russell\Documents\BCW%20Working\Watershed%202015\2014%20Bear%20Creek%20Master.xlsx"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b="1"/>
            </a:pPr>
            <a:r>
              <a:rPr lang="en-US" sz="1200"/>
              <a:t>Estimated Bear Creek Reservoir Inflow (Acre-Ft/Year)</a:t>
            </a:r>
          </a:p>
        </c:rich>
      </c:tx>
      <c:overlay val="0"/>
    </c:title>
    <c:autoTitleDeleted val="0"/>
    <c:plotArea>
      <c:layout>
        <c:manualLayout>
          <c:layoutTarget val="inner"/>
          <c:xMode val="edge"/>
          <c:yMode val="edge"/>
          <c:x val="0.10910555332054105"/>
          <c:y val="9.3933078727259062E-2"/>
          <c:w val="0.86119594564281265"/>
          <c:h val="0.74134275251548742"/>
        </c:manualLayout>
      </c:layout>
      <c:barChart>
        <c:barDir val="col"/>
        <c:grouping val="clustered"/>
        <c:varyColors val="0"/>
        <c:ser>
          <c:idx val="1"/>
          <c:order val="0"/>
          <c:tx>
            <c:strRef>
              <c:f>'Monthly Discharge'!$B$55</c:f>
              <c:strCache>
                <c:ptCount val="1"/>
                <c:pt idx="0">
                  <c:v>Total Reservoir Inflow (Acre-Ft/Year)</c:v>
                </c:pt>
              </c:strCache>
            </c:strRef>
          </c:tx>
          <c:spPr>
            <a:solidFill>
              <a:schemeClr val="accent1"/>
            </a:solidFill>
            <a:ln w="12700">
              <a:solidFill>
                <a:srgbClr val="000000"/>
              </a:solidFill>
              <a:prstDash val="solid"/>
            </a:ln>
          </c:spPr>
          <c:invertIfNegative val="0"/>
          <c:trendline>
            <c:trendlineType val="linear"/>
            <c:dispRSqr val="0"/>
            <c:dispEq val="0"/>
          </c:trendline>
          <c:cat>
            <c:numRef>
              <c:f>'Monthly Discharge'!$A$56:$A$84</c:f>
              <c:numCache>
                <c:formatCode>General</c:formatCode>
                <c:ptCount val="29"/>
                <c:pt idx="0">
                  <c:v>1987</c:v>
                </c:pt>
                <c:pt idx="1">
                  <c:v>1988</c:v>
                </c:pt>
                <c:pt idx="2">
                  <c:v>1989</c:v>
                </c:pt>
                <c:pt idx="3">
                  <c:v>1990</c:v>
                </c:pt>
                <c:pt idx="4">
                  <c:v>1991</c:v>
                </c:pt>
                <c:pt idx="5">
                  <c:v>1992</c:v>
                </c:pt>
                <c:pt idx="6">
                  <c:v>1993</c:v>
                </c:pt>
                <c:pt idx="7">
                  <c:v>1994</c:v>
                </c:pt>
                <c:pt idx="8">
                  <c:v>1995</c:v>
                </c:pt>
                <c:pt idx="9">
                  <c:v>1996</c:v>
                </c:pt>
                <c:pt idx="10">
                  <c:v>1997</c:v>
                </c:pt>
                <c:pt idx="11">
                  <c:v>1998</c:v>
                </c:pt>
                <c:pt idx="12">
                  <c:v>1999</c:v>
                </c:pt>
                <c:pt idx="13">
                  <c:v>2000</c:v>
                </c:pt>
                <c:pt idx="14">
                  <c:v>2001</c:v>
                </c:pt>
                <c:pt idx="15">
                  <c:v>2002</c:v>
                </c:pt>
                <c:pt idx="16">
                  <c:v>2003</c:v>
                </c:pt>
                <c:pt idx="17">
                  <c:v>2004</c:v>
                </c:pt>
                <c:pt idx="18">
                  <c:v>2005</c:v>
                </c:pt>
                <c:pt idx="19">
                  <c:v>2006</c:v>
                </c:pt>
                <c:pt idx="20">
                  <c:v>2007</c:v>
                </c:pt>
                <c:pt idx="21">
                  <c:v>2008</c:v>
                </c:pt>
                <c:pt idx="22">
                  <c:v>2009</c:v>
                </c:pt>
                <c:pt idx="23">
                  <c:v>2010</c:v>
                </c:pt>
                <c:pt idx="24">
                  <c:v>2011</c:v>
                </c:pt>
                <c:pt idx="25">
                  <c:v>2012</c:v>
                </c:pt>
                <c:pt idx="26">
                  <c:v>2013</c:v>
                </c:pt>
                <c:pt idx="27">
                  <c:v>2014</c:v>
                </c:pt>
                <c:pt idx="28">
                  <c:v>2015</c:v>
                </c:pt>
              </c:numCache>
            </c:numRef>
          </c:cat>
          <c:val>
            <c:numRef>
              <c:f>'Monthly Discharge'!$B$56:$B$84</c:f>
              <c:numCache>
                <c:formatCode>#,##0</c:formatCode>
                <c:ptCount val="29"/>
                <c:pt idx="0">
                  <c:v>61594.954499999993</c:v>
                </c:pt>
                <c:pt idx="1">
                  <c:v>26201.379000000001</c:v>
                </c:pt>
                <c:pt idx="2">
                  <c:v>7527.4679999999998</c:v>
                </c:pt>
                <c:pt idx="3">
                  <c:v>20266.259999999998</c:v>
                </c:pt>
                <c:pt idx="4">
                  <c:v>25694.7225</c:v>
                </c:pt>
                <c:pt idx="5">
                  <c:v>18384.392999999996</c:v>
                </c:pt>
                <c:pt idx="6">
                  <c:v>11291.201999999999</c:v>
                </c:pt>
                <c:pt idx="7">
                  <c:v>13173.069</c:v>
                </c:pt>
                <c:pt idx="8">
                  <c:v>69556.699499999988</c:v>
                </c:pt>
                <c:pt idx="9">
                  <c:v>22654.783499999998</c:v>
                </c:pt>
                <c:pt idx="10">
                  <c:v>38071.616999999998</c:v>
                </c:pt>
                <c:pt idx="11">
                  <c:v>69122.422500000001</c:v>
                </c:pt>
                <c:pt idx="12">
                  <c:v>52692.275999999998</c:v>
                </c:pt>
                <c:pt idx="13">
                  <c:v>13173.069</c:v>
                </c:pt>
                <c:pt idx="14">
                  <c:v>15134.171499999999</c:v>
                </c:pt>
                <c:pt idx="15">
                  <c:v>4248.6766499999994</c:v>
                </c:pt>
                <c:pt idx="16">
                  <c:v>21641.470499999999</c:v>
                </c:pt>
                <c:pt idx="17">
                  <c:v>20924.913449999996</c:v>
                </c:pt>
                <c:pt idx="18">
                  <c:v>36624.026999999995</c:v>
                </c:pt>
                <c:pt idx="19">
                  <c:v>8497.4680000000008</c:v>
                </c:pt>
                <c:pt idx="20">
                  <c:v>56500</c:v>
                </c:pt>
                <c:pt idx="21">
                  <c:v>19400</c:v>
                </c:pt>
                <c:pt idx="22">
                  <c:v>25943</c:v>
                </c:pt>
                <c:pt idx="23">
                  <c:v>29007</c:v>
                </c:pt>
                <c:pt idx="24">
                  <c:v>9432</c:v>
                </c:pt>
                <c:pt idx="25">
                  <c:v>5868</c:v>
                </c:pt>
                <c:pt idx="26">
                  <c:v>42275</c:v>
                </c:pt>
                <c:pt idx="27">
                  <c:v>32941</c:v>
                </c:pt>
                <c:pt idx="28">
                  <c:v>115076.67271500001</c:v>
                </c:pt>
              </c:numCache>
            </c:numRef>
          </c:val>
          <c:extLst>
            <c:ext xmlns:c16="http://schemas.microsoft.com/office/drawing/2014/chart" uri="{C3380CC4-5D6E-409C-BE32-E72D297353CC}">
              <c16:uniqueId val="{00000000-764D-461C-8F18-35D943826F1E}"/>
            </c:ext>
          </c:extLst>
        </c:ser>
        <c:dLbls>
          <c:showLegendKey val="0"/>
          <c:showVal val="0"/>
          <c:showCatName val="0"/>
          <c:showSerName val="0"/>
          <c:showPercent val="0"/>
          <c:showBubbleSize val="0"/>
        </c:dLbls>
        <c:gapWidth val="150"/>
        <c:axId val="72126848"/>
        <c:axId val="72129152"/>
      </c:barChart>
      <c:catAx>
        <c:axId val="72126848"/>
        <c:scaling>
          <c:orientation val="minMax"/>
        </c:scaling>
        <c:delete val="0"/>
        <c:axPos val="b"/>
        <c:numFmt formatCode="General" sourceLinked="1"/>
        <c:majorTickMark val="out"/>
        <c:minorTickMark val="none"/>
        <c:tickLblPos val="low"/>
        <c:spPr>
          <a:ln w="3175">
            <a:solidFill>
              <a:srgbClr val="000000"/>
            </a:solidFill>
            <a:prstDash val="solid"/>
          </a:ln>
        </c:spPr>
        <c:txPr>
          <a:bodyPr rot="-3600000" vert="horz"/>
          <a:lstStyle/>
          <a:p>
            <a:pPr>
              <a:defRPr sz="800" b="1" i="0" u="none" strike="noStrike" baseline="0">
                <a:solidFill>
                  <a:srgbClr val="000000"/>
                </a:solidFill>
                <a:latin typeface="Arial"/>
                <a:ea typeface="Arial"/>
                <a:cs typeface="Arial"/>
              </a:defRPr>
            </a:pPr>
            <a:endParaRPr lang="en-US"/>
          </a:p>
        </c:txPr>
        <c:crossAx val="72129152"/>
        <c:crosses val="autoZero"/>
        <c:auto val="1"/>
        <c:lblAlgn val="ctr"/>
        <c:lblOffset val="100"/>
        <c:tickLblSkip val="1"/>
        <c:tickMarkSkip val="1"/>
        <c:noMultiLvlLbl val="0"/>
      </c:catAx>
      <c:valAx>
        <c:axId val="72129152"/>
        <c:scaling>
          <c:orientation val="minMax"/>
        </c:scaling>
        <c:delete val="0"/>
        <c:axPos val="l"/>
        <c:majorGridlines>
          <c:spPr>
            <a:ln w="3175">
              <a:solidFill>
                <a:srgbClr val="000000"/>
              </a:solidFill>
              <a:prstDash val="solid"/>
            </a:ln>
          </c:spPr>
        </c:majorGridlines>
        <c:minorGridlines/>
        <c:title>
          <c:tx>
            <c:rich>
              <a:bodyPr/>
              <a:lstStyle/>
              <a:p>
                <a:pPr>
                  <a:defRPr sz="1400" b="1" i="0" u="none" strike="noStrike" baseline="0">
                    <a:solidFill>
                      <a:srgbClr val="000000"/>
                    </a:solidFill>
                    <a:latin typeface="Arial"/>
                    <a:ea typeface="Arial"/>
                    <a:cs typeface="Arial"/>
                  </a:defRPr>
                </a:pPr>
                <a:r>
                  <a:rPr lang="en-US" sz="1400"/>
                  <a:t>Acre-Feet Per Year</a:t>
                </a:r>
              </a:p>
            </c:rich>
          </c:tx>
          <c:layout>
            <c:manualLayout>
              <c:xMode val="edge"/>
              <c:yMode val="edge"/>
              <c:x val="3.4091156616426456E-2"/>
              <c:y val="0.23232638606847344"/>
            </c:manualLayout>
          </c:layout>
          <c:overlay val="0"/>
          <c:spPr>
            <a:noFill/>
            <a:ln w="25400">
              <a:noFill/>
            </a:ln>
          </c:spPr>
        </c:title>
        <c:numFmt formatCode="#,##0" sourceLinked="1"/>
        <c:majorTickMark val="out"/>
        <c:minorTickMark val="none"/>
        <c:tickLblPos val="nextTo"/>
        <c:spPr>
          <a:ln w="3175">
            <a:solidFill>
              <a:srgbClr val="000000"/>
            </a:solidFill>
            <a:prstDash val="solid"/>
          </a:ln>
        </c:spPr>
        <c:txPr>
          <a:bodyPr rot="0" vert="horz"/>
          <a:lstStyle/>
          <a:p>
            <a:pPr>
              <a:defRPr sz="800" b="1" i="0" u="none" strike="noStrike" baseline="0">
                <a:solidFill>
                  <a:srgbClr val="000000"/>
                </a:solidFill>
                <a:latin typeface="Arial"/>
                <a:ea typeface="Arial"/>
                <a:cs typeface="Arial"/>
              </a:defRPr>
            </a:pPr>
            <a:endParaRPr lang="en-US"/>
          </a:p>
        </c:txPr>
        <c:crossAx val="72126848"/>
        <c:crosses val="autoZero"/>
        <c:crossBetween val="between"/>
        <c:majorUnit val="20000"/>
      </c:valAx>
      <c:spPr>
        <a:gradFill>
          <a:gsLst>
            <a:gs pos="0">
              <a:schemeClr val="bg1">
                <a:lumMod val="75000"/>
              </a:schemeClr>
            </a:gs>
            <a:gs pos="50000">
              <a:srgbClr val="4F81BD">
                <a:tint val="44500"/>
                <a:satMod val="160000"/>
              </a:srgbClr>
            </a:gs>
            <a:gs pos="100000">
              <a:srgbClr val="4F81BD">
                <a:tint val="23500"/>
                <a:satMod val="160000"/>
              </a:srgbClr>
            </a:gs>
          </a:gsLst>
          <a:lin ang="5400000" scaled="0"/>
        </a:gradFill>
        <a:ln w="12700" cap="rnd">
          <a:solidFill>
            <a:srgbClr val="808080"/>
          </a:solidFill>
          <a:prstDash val="solid"/>
        </a:ln>
      </c:spPr>
    </c:plotArea>
    <c:plotVisOnly val="1"/>
    <c:dispBlanksAs val="gap"/>
    <c:showDLblsOverMax val="0"/>
  </c:chart>
  <c:spPr>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w="3175">
      <a:solidFill>
        <a:srgbClr val="000000"/>
      </a:solidFill>
      <a:prstDash val="solid"/>
    </a:ln>
  </c:spPr>
  <c:txPr>
    <a:bodyPr/>
    <a:lstStyle/>
    <a:p>
      <a:pPr>
        <a:defRPr sz="575" b="0" i="0" u="none" strike="noStrike" baseline="0">
          <a:solidFill>
            <a:srgbClr val="000000"/>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xPr>
        <a:bodyPr/>
        <a:lstStyle/>
        <a:p>
          <a:pPr>
            <a:defRPr sz="1200"/>
          </a:pPr>
          <a:endParaRPr lang="en-US"/>
        </a:p>
      </c:txPr>
    </c:title>
    <c:autoTitleDeleted val="0"/>
    <c:plotArea>
      <c:layout/>
      <c:areaChart>
        <c:grouping val="standard"/>
        <c:varyColors val="0"/>
        <c:ser>
          <c:idx val="0"/>
          <c:order val="0"/>
          <c:tx>
            <c:strRef>
              <c:f>'EGL Summary'!$B$11</c:f>
              <c:strCache>
                <c:ptCount val="1"/>
                <c:pt idx="0">
                  <c:v>Chlorophyll a</c:v>
                </c:pt>
              </c:strCache>
            </c:strRef>
          </c:tx>
          <c:spPr>
            <a:ln w="25400">
              <a:noFill/>
            </a:ln>
          </c:spPr>
          <c:cat>
            <c:numRef>
              <c:f>'EGL Summary'!$C$3:$H$3</c:f>
              <c:numCache>
                <c:formatCode>m/d/yyyy</c:formatCode>
                <c:ptCount val="6"/>
                <c:pt idx="0">
                  <c:v>41773</c:v>
                </c:pt>
                <c:pt idx="1">
                  <c:v>41806</c:v>
                </c:pt>
                <c:pt idx="2">
                  <c:v>41827</c:v>
                </c:pt>
                <c:pt idx="3">
                  <c:v>41871</c:v>
                </c:pt>
                <c:pt idx="4">
                  <c:v>41897</c:v>
                </c:pt>
                <c:pt idx="5">
                  <c:v>41918</c:v>
                </c:pt>
              </c:numCache>
            </c:numRef>
          </c:cat>
          <c:val>
            <c:numRef>
              <c:f>'EGL Summary'!$C$10:$H$10</c:f>
              <c:numCache>
                <c:formatCode>0.0</c:formatCode>
                <c:ptCount val="6"/>
                <c:pt idx="0">
                  <c:v>1.5</c:v>
                </c:pt>
                <c:pt idx="1">
                  <c:v>1.2</c:v>
                </c:pt>
                <c:pt idx="2">
                  <c:v>7.7</c:v>
                </c:pt>
                <c:pt idx="3" formatCode="#,##0">
                  <c:v>5.9</c:v>
                </c:pt>
                <c:pt idx="4">
                  <c:v>3.2</c:v>
                </c:pt>
                <c:pt idx="5">
                  <c:v>1.8</c:v>
                </c:pt>
              </c:numCache>
            </c:numRef>
          </c:val>
          <c:extLst>
            <c:ext xmlns:c16="http://schemas.microsoft.com/office/drawing/2014/chart" uri="{C3380CC4-5D6E-409C-BE32-E72D297353CC}">
              <c16:uniqueId val="{00000000-62DA-4E67-BB0D-B1B4B00AC574}"/>
            </c:ext>
          </c:extLst>
        </c:ser>
        <c:dLbls>
          <c:showLegendKey val="0"/>
          <c:showVal val="0"/>
          <c:showCatName val="0"/>
          <c:showSerName val="0"/>
          <c:showPercent val="0"/>
          <c:showBubbleSize val="0"/>
        </c:dLbls>
        <c:axId val="36662656"/>
        <c:axId val="36729216"/>
      </c:areaChart>
      <c:dateAx>
        <c:axId val="36662656"/>
        <c:scaling>
          <c:orientation val="minMax"/>
        </c:scaling>
        <c:delete val="0"/>
        <c:axPos val="b"/>
        <c:numFmt formatCode="m/d/yyyy" sourceLinked="1"/>
        <c:majorTickMark val="out"/>
        <c:minorTickMark val="none"/>
        <c:tickLblPos val="nextTo"/>
        <c:crossAx val="36729216"/>
        <c:crosses val="autoZero"/>
        <c:auto val="1"/>
        <c:lblOffset val="100"/>
        <c:baseTimeUnit val="days"/>
      </c:dateAx>
      <c:valAx>
        <c:axId val="36729216"/>
        <c:scaling>
          <c:orientation val="minMax"/>
        </c:scaling>
        <c:delete val="0"/>
        <c:axPos val="l"/>
        <c:majorGridlines/>
        <c:minorGridlines/>
        <c:numFmt formatCode="0.0" sourceLinked="1"/>
        <c:majorTickMark val="out"/>
        <c:minorTickMark val="none"/>
        <c:tickLblPos val="nextTo"/>
        <c:crossAx val="36662656"/>
        <c:crosses val="autoZero"/>
        <c:crossBetween val="midCat"/>
      </c:valAx>
    </c:plotArea>
    <c:plotVisOnly val="1"/>
    <c:dispBlanksAs val="gap"/>
    <c:showDLblsOverMax val="0"/>
  </c:chart>
  <c:spPr>
    <a:gradFill>
      <a:gsLst>
        <a:gs pos="0">
          <a:srgbClr val="4F81BD">
            <a:tint val="66000"/>
            <a:satMod val="160000"/>
            <a:alpha val="36000"/>
          </a:srgbClr>
        </a:gs>
        <a:gs pos="50000">
          <a:srgbClr val="4F81BD">
            <a:tint val="44500"/>
            <a:satMod val="160000"/>
          </a:srgbClr>
        </a:gs>
        <a:gs pos="100000">
          <a:srgbClr val="4F81BD">
            <a:tint val="23500"/>
            <a:satMod val="160000"/>
          </a:srgbClr>
        </a:gs>
      </a:gsLst>
      <a:lin ang="5400000" scaled="0"/>
    </a:gradFill>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3509640055015177"/>
          <c:y val="2.9798801673167116E-2"/>
        </c:manualLayout>
      </c:layout>
      <c:overlay val="0"/>
      <c:txPr>
        <a:bodyPr/>
        <a:lstStyle/>
        <a:p>
          <a:pPr>
            <a:defRPr sz="1100"/>
          </a:pPr>
          <a:endParaRPr lang="en-US"/>
        </a:p>
      </c:txPr>
    </c:title>
    <c:autoTitleDeleted val="0"/>
    <c:plotArea>
      <c:layout/>
      <c:barChart>
        <c:barDir val="col"/>
        <c:grouping val="clustered"/>
        <c:varyColors val="0"/>
        <c:ser>
          <c:idx val="0"/>
          <c:order val="0"/>
          <c:tx>
            <c:strRef>
              <c:f>'Evergreen Annual'!$A$1</c:f>
              <c:strCache>
                <c:ptCount val="1"/>
                <c:pt idx="0">
                  <c:v>USGS 06710385 BEAR CREEK ABOVE EVERGREEN, CO</c:v>
                </c:pt>
              </c:strCache>
            </c:strRef>
          </c:tx>
          <c:invertIfNegative val="0"/>
          <c:trendline>
            <c:spPr>
              <a:ln w="38100">
                <a:solidFill>
                  <a:srgbClr val="C00000"/>
                </a:solidFill>
              </a:ln>
            </c:spPr>
            <c:trendlineType val="linear"/>
            <c:dispRSqr val="0"/>
            <c:dispEq val="0"/>
          </c:trendline>
          <c:cat>
            <c:numRef>
              <c:f>'Evergreen Annual'!$A$3:$A$34</c:f>
              <c:numCache>
                <c:formatCode>General</c:formatCode>
                <c:ptCount val="32"/>
                <c:pt idx="0">
                  <c:v>1985</c:v>
                </c:pt>
                <c:pt idx="1">
                  <c:v>1986</c:v>
                </c:pt>
                <c:pt idx="2">
                  <c:v>1987</c:v>
                </c:pt>
                <c:pt idx="3">
                  <c:v>1988</c:v>
                </c:pt>
                <c:pt idx="4">
                  <c:v>1989</c:v>
                </c:pt>
                <c:pt idx="5">
                  <c:v>1990</c:v>
                </c:pt>
                <c:pt idx="6">
                  <c:v>1991</c:v>
                </c:pt>
                <c:pt idx="7">
                  <c:v>1992</c:v>
                </c:pt>
                <c:pt idx="8">
                  <c:v>1993</c:v>
                </c:pt>
                <c:pt idx="9">
                  <c:v>1994</c:v>
                </c:pt>
                <c:pt idx="10">
                  <c:v>1995</c:v>
                </c:pt>
                <c:pt idx="11">
                  <c:v>1996</c:v>
                </c:pt>
                <c:pt idx="12">
                  <c:v>1997</c:v>
                </c:pt>
                <c:pt idx="13">
                  <c:v>1998</c:v>
                </c:pt>
                <c:pt idx="14">
                  <c:v>1999</c:v>
                </c:pt>
                <c:pt idx="15">
                  <c:v>2000</c:v>
                </c:pt>
                <c:pt idx="16">
                  <c:v>2001</c:v>
                </c:pt>
                <c:pt idx="17">
                  <c:v>2002</c:v>
                </c:pt>
                <c:pt idx="18">
                  <c:v>2003</c:v>
                </c:pt>
                <c:pt idx="19">
                  <c:v>2004</c:v>
                </c:pt>
                <c:pt idx="20">
                  <c:v>2005</c:v>
                </c:pt>
                <c:pt idx="21">
                  <c:v>2006</c:v>
                </c:pt>
                <c:pt idx="22">
                  <c:v>2007</c:v>
                </c:pt>
                <c:pt idx="23">
                  <c:v>2008</c:v>
                </c:pt>
                <c:pt idx="24">
                  <c:v>2009</c:v>
                </c:pt>
                <c:pt idx="25">
                  <c:v>2010</c:v>
                </c:pt>
                <c:pt idx="26">
                  <c:v>2011</c:v>
                </c:pt>
                <c:pt idx="27">
                  <c:v>2012</c:v>
                </c:pt>
                <c:pt idx="28">
                  <c:v>2013</c:v>
                </c:pt>
                <c:pt idx="29">
                  <c:v>2014</c:v>
                </c:pt>
                <c:pt idx="30">
                  <c:v>2015</c:v>
                </c:pt>
                <c:pt idx="31">
                  <c:v>2016</c:v>
                </c:pt>
              </c:numCache>
            </c:numRef>
          </c:cat>
          <c:val>
            <c:numRef>
              <c:f>'Evergreen Annual'!$C$3:$C$34</c:f>
              <c:numCache>
                <c:formatCode>#,##0</c:formatCode>
                <c:ptCount val="32"/>
                <c:pt idx="0">
                  <c:v>40315.381500000003</c:v>
                </c:pt>
                <c:pt idx="1">
                  <c:v>28517.523000000001</c:v>
                </c:pt>
                <c:pt idx="2">
                  <c:v>44513.392500000002</c:v>
                </c:pt>
                <c:pt idx="3">
                  <c:v>29168.9385</c:v>
                </c:pt>
                <c:pt idx="4">
                  <c:v>21713.850000000002</c:v>
                </c:pt>
                <c:pt idx="5">
                  <c:v>23812.855500000001</c:v>
                </c:pt>
                <c:pt idx="6">
                  <c:v>31267.944000000003</c:v>
                </c:pt>
                <c:pt idx="7">
                  <c:v>23957.614500000003</c:v>
                </c:pt>
                <c:pt idx="8">
                  <c:v>16285.387500000001</c:v>
                </c:pt>
                <c:pt idx="9">
                  <c:v>17515.839</c:v>
                </c:pt>
                <c:pt idx="10">
                  <c:v>46178.120999999999</c:v>
                </c:pt>
                <c:pt idx="11">
                  <c:v>22582.403999999999</c:v>
                </c:pt>
                <c:pt idx="12">
                  <c:v>35104.057500000003</c:v>
                </c:pt>
                <c:pt idx="13">
                  <c:v>51027.547500000001</c:v>
                </c:pt>
                <c:pt idx="14">
                  <c:v>46250.500500000002</c:v>
                </c:pt>
                <c:pt idx="15">
                  <c:v>18022.495500000001</c:v>
                </c:pt>
                <c:pt idx="16">
                  <c:v>18746.290499999999</c:v>
                </c:pt>
                <c:pt idx="17">
                  <c:v>7961.7450000000008</c:v>
                </c:pt>
                <c:pt idx="18">
                  <c:v>24464.270999999997</c:v>
                </c:pt>
                <c:pt idx="19">
                  <c:v>23740.475999999999</c:v>
                </c:pt>
                <c:pt idx="20">
                  <c:v>27793.727999999999</c:v>
                </c:pt>
                <c:pt idx="21">
                  <c:v>14186.382000000001</c:v>
                </c:pt>
                <c:pt idx="22">
                  <c:v>40822.038</c:v>
                </c:pt>
                <c:pt idx="23">
                  <c:v>18963.429</c:v>
                </c:pt>
                <c:pt idx="24">
                  <c:v>18384.393</c:v>
                </c:pt>
                <c:pt idx="25">
                  <c:v>20121.501</c:v>
                </c:pt>
                <c:pt idx="26">
                  <c:v>14910.177000000001</c:v>
                </c:pt>
                <c:pt idx="27">
                  <c:v>11797.858500000002</c:v>
                </c:pt>
                <c:pt idx="28">
                  <c:v>33801.226500000004</c:v>
                </c:pt>
                <c:pt idx="29">
                  <c:v>33801.226500000004</c:v>
                </c:pt>
                <c:pt idx="30">
                  <c:v>56311.250999999997</c:v>
                </c:pt>
                <c:pt idx="31">
                  <c:v>16502.526000000002</c:v>
                </c:pt>
              </c:numCache>
            </c:numRef>
          </c:val>
          <c:extLst>
            <c:ext xmlns:c16="http://schemas.microsoft.com/office/drawing/2014/chart" uri="{C3380CC4-5D6E-409C-BE32-E72D297353CC}">
              <c16:uniqueId val="{00000000-FC52-4031-AE68-3B2FE8F1978D}"/>
            </c:ext>
          </c:extLst>
        </c:ser>
        <c:dLbls>
          <c:showLegendKey val="0"/>
          <c:showVal val="0"/>
          <c:showCatName val="0"/>
          <c:showSerName val="0"/>
          <c:showPercent val="0"/>
          <c:showBubbleSize val="0"/>
        </c:dLbls>
        <c:gapWidth val="150"/>
        <c:axId val="284111232"/>
        <c:axId val="284112768"/>
      </c:barChart>
      <c:catAx>
        <c:axId val="284111232"/>
        <c:scaling>
          <c:orientation val="minMax"/>
        </c:scaling>
        <c:delete val="0"/>
        <c:axPos val="b"/>
        <c:numFmt formatCode="General" sourceLinked="1"/>
        <c:majorTickMark val="out"/>
        <c:minorTickMark val="none"/>
        <c:tickLblPos val="nextTo"/>
        <c:txPr>
          <a:bodyPr/>
          <a:lstStyle/>
          <a:p>
            <a:pPr>
              <a:defRPr b="1"/>
            </a:pPr>
            <a:endParaRPr lang="en-US"/>
          </a:p>
        </c:txPr>
        <c:crossAx val="284112768"/>
        <c:crosses val="autoZero"/>
        <c:auto val="1"/>
        <c:lblAlgn val="ctr"/>
        <c:lblOffset val="100"/>
        <c:noMultiLvlLbl val="0"/>
      </c:catAx>
      <c:valAx>
        <c:axId val="284112768"/>
        <c:scaling>
          <c:orientation val="minMax"/>
        </c:scaling>
        <c:delete val="0"/>
        <c:axPos val="l"/>
        <c:majorGridlines/>
        <c:title>
          <c:tx>
            <c:rich>
              <a:bodyPr rot="-5400000" vert="horz"/>
              <a:lstStyle/>
              <a:p>
                <a:pPr>
                  <a:defRPr sz="1100"/>
                </a:pPr>
                <a:r>
                  <a:rPr lang="en-US" sz="1100"/>
                  <a:t>Ac-ft/year</a:t>
                </a:r>
              </a:p>
            </c:rich>
          </c:tx>
          <c:layout>
            <c:manualLayout>
              <c:xMode val="edge"/>
              <c:yMode val="edge"/>
              <c:x val="9.0456806874717327E-3"/>
              <c:y val="0.40102438949517288"/>
            </c:manualLayout>
          </c:layout>
          <c:overlay val="0"/>
        </c:title>
        <c:numFmt formatCode="#,##0" sourceLinked="1"/>
        <c:majorTickMark val="out"/>
        <c:minorTickMark val="none"/>
        <c:tickLblPos val="nextTo"/>
        <c:txPr>
          <a:bodyPr/>
          <a:lstStyle/>
          <a:p>
            <a:pPr>
              <a:defRPr b="1"/>
            </a:pPr>
            <a:endParaRPr lang="en-US"/>
          </a:p>
        </c:txPr>
        <c:crossAx val="284111232"/>
        <c:crosses val="autoZero"/>
        <c:crossBetween val="between"/>
      </c:valAx>
      <c:spPr>
        <a:gradFill>
          <a:gsLst>
            <a:gs pos="0">
              <a:schemeClr val="bg1">
                <a:lumMod val="85000"/>
              </a:schemeClr>
            </a:gs>
            <a:gs pos="50000">
              <a:srgbClr val="4F81BD">
                <a:tint val="44500"/>
                <a:satMod val="160000"/>
              </a:srgbClr>
            </a:gs>
            <a:gs pos="100000">
              <a:srgbClr val="4F81BD">
                <a:tint val="23500"/>
                <a:satMod val="160000"/>
              </a:srgbClr>
            </a:gs>
          </a:gsLst>
          <a:lin ang="5400000" scaled="0"/>
        </a:gradFill>
      </c:spPr>
    </c:plotArea>
    <c:plotVisOnly val="1"/>
    <c:dispBlanksAs val="gap"/>
    <c:showDLblsOverMax val="0"/>
  </c:chart>
  <c:spPr>
    <a:gradFill>
      <a:gsLst>
        <a:gs pos="0">
          <a:schemeClr val="accent1">
            <a:lumMod val="60000"/>
            <a:lumOff val="40000"/>
          </a:schemeClr>
        </a:gs>
        <a:gs pos="50000">
          <a:srgbClr val="4F81BD">
            <a:tint val="44500"/>
            <a:satMod val="160000"/>
          </a:srgbClr>
        </a:gs>
        <a:gs pos="100000">
          <a:srgbClr val="4F81BD">
            <a:tint val="23500"/>
            <a:satMod val="160000"/>
          </a:srgbClr>
        </a:gs>
      </a:gsLst>
      <a:lin ang="5400000" scaled="0"/>
    </a:gradFill>
    <a:ln>
      <a:no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dirty="0"/>
              <a:t>Bear Creek Annual Average Flow (CFS) at Morrison 1900-2015
(Four Lowest Flow Periods in 1954, 1963, 1978 and 2002)
</a:t>
            </a:r>
          </a:p>
        </c:rich>
      </c:tx>
      <c:layout>
        <c:manualLayout>
          <c:xMode val="edge"/>
          <c:yMode val="edge"/>
          <c:x val="0.32225385141608398"/>
          <c:y val="1.0276354004602441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806924029997662"/>
          <c:y val="0.13917543287823311"/>
          <c:w val="0.87175853841981321"/>
          <c:h val="0.72165039270194797"/>
        </c:manualLayout>
      </c:layout>
      <c:barChart>
        <c:barDir val="col"/>
        <c:grouping val="clustered"/>
        <c:varyColors val="0"/>
        <c:ser>
          <c:idx val="0"/>
          <c:order val="0"/>
          <c:tx>
            <c:strRef>
              <c:f>'Monthly data'!$N$54</c:f>
              <c:strCache>
                <c:ptCount val="1"/>
                <c:pt idx="0">
                  <c:v>Annual Average</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trendline>
            <c:spPr>
              <a:ln w="19050" cap="rnd">
                <a:solidFill>
                  <a:srgbClr val="C00000"/>
                </a:solidFill>
              </a:ln>
              <a:effectLst/>
            </c:spPr>
            <c:trendlineType val="linear"/>
            <c:dispRSqr val="0"/>
            <c:dispEq val="0"/>
          </c:trendline>
          <c:cat>
            <c:numRef>
              <c:f>'Monthly data'!$A$57:$A$155</c:f>
              <c:numCache>
                <c:formatCode>General</c:formatCode>
                <c:ptCount val="99"/>
                <c:pt idx="0">
                  <c:v>1900</c:v>
                </c:pt>
                <c:pt idx="1">
                  <c:v>1901</c:v>
                </c:pt>
                <c:pt idx="2">
                  <c:v>1919</c:v>
                </c:pt>
                <c:pt idx="3">
                  <c:v>1920</c:v>
                </c:pt>
                <c:pt idx="4">
                  <c:v>1921</c:v>
                </c:pt>
                <c:pt idx="5">
                  <c:v>1922</c:v>
                </c:pt>
                <c:pt idx="6">
                  <c:v>1923</c:v>
                </c:pt>
                <c:pt idx="7">
                  <c:v>1924</c:v>
                </c:pt>
                <c:pt idx="8">
                  <c:v>1925</c:v>
                </c:pt>
                <c:pt idx="9">
                  <c:v>1926</c:v>
                </c:pt>
                <c:pt idx="10">
                  <c:v>1927</c:v>
                </c:pt>
                <c:pt idx="11">
                  <c:v>1928</c:v>
                </c:pt>
                <c:pt idx="12">
                  <c:v>1929</c:v>
                </c:pt>
                <c:pt idx="13">
                  <c:v>1930</c:v>
                </c:pt>
                <c:pt idx="14">
                  <c:v>1931</c:v>
                </c:pt>
                <c:pt idx="15">
                  <c:v>1932</c:v>
                </c:pt>
                <c:pt idx="16">
                  <c:v>1933</c:v>
                </c:pt>
                <c:pt idx="17">
                  <c:v>1934</c:v>
                </c:pt>
                <c:pt idx="18">
                  <c:v>1935</c:v>
                </c:pt>
                <c:pt idx="19">
                  <c:v>1936</c:v>
                </c:pt>
                <c:pt idx="20">
                  <c:v>1937</c:v>
                </c:pt>
                <c:pt idx="21">
                  <c:v>1938</c:v>
                </c:pt>
                <c:pt idx="22">
                  <c:v>1939</c:v>
                </c:pt>
                <c:pt idx="23">
                  <c:v>1940</c:v>
                </c:pt>
                <c:pt idx="24">
                  <c:v>1941</c:v>
                </c:pt>
                <c:pt idx="25">
                  <c:v>1942</c:v>
                </c:pt>
                <c:pt idx="26">
                  <c:v>1943</c:v>
                </c:pt>
                <c:pt idx="27">
                  <c:v>1944</c:v>
                </c:pt>
                <c:pt idx="28">
                  <c:v>1945</c:v>
                </c:pt>
                <c:pt idx="29">
                  <c:v>1946</c:v>
                </c:pt>
                <c:pt idx="30">
                  <c:v>1947</c:v>
                </c:pt>
                <c:pt idx="31">
                  <c:v>1948</c:v>
                </c:pt>
                <c:pt idx="32">
                  <c:v>1949</c:v>
                </c:pt>
                <c:pt idx="33">
                  <c:v>1950</c:v>
                </c:pt>
                <c:pt idx="34">
                  <c:v>1951</c:v>
                </c:pt>
                <c:pt idx="35">
                  <c:v>1952</c:v>
                </c:pt>
                <c:pt idx="36">
                  <c:v>1953</c:v>
                </c:pt>
                <c:pt idx="37">
                  <c:v>1954</c:v>
                </c:pt>
                <c:pt idx="38">
                  <c:v>1955</c:v>
                </c:pt>
                <c:pt idx="39">
                  <c:v>1956</c:v>
                </c:pt>
                <c:pt idx="40">
                  <c:v>1957</c:v>
                </c:pt>
                <c:pt idx="41">
                  <c:v>1958</c:v>
                </c:pt>
                <c:pt idx="42">
                  <c:v>1959</c:v>
                </c:pt>
                <c:pt idx="43">
                  <c:v>1960</c:v>
                </c:pt>
                <c:pt idx="44">
                  <c:v>1961</c:v>
                </c:pt>
                <c:pt idx="45">
                  <c:v>1962</c:v>
                </c:pt>
                <c:pt idx="46">
                  <c:v>1963</c:v>
                </c:pt>
                <c:pt idx="47">
                  <c:v>1964</c:v>
                </c:pt>
                <c:pt idx="48">
                  <c:v>1965</c:v>
                </c:pt>
                <c:pt idx="49">
                  <c:v>1966</c:v>
                </c:pt>
                <c:pt idx="50">
                  <c:v>1967</c:v>
                </c:pt>
                <c:pt idx="51">
                  <c:v>1968</c:v>
                </c:pt>
                <c:pt idx="52">
                  <c:v>1969</c:v>
                </c:pt>
                <c:pt idx="53">
                  <c:v>1970</c:v>
                </c:pt>
                <c:pt idx="54">
                  <c:v>1971</c:v>
                </c:pt>
                <c:pt idx="55">
                  <c:v>1972</c:v>
                </c:pt>
                <c:pt idx="56">
                  <c:v>1973</c:v>
                </c:pt>
                <c:pt idx="57">
                  <c:v>1974</c:v>
                </c:pt>
                <c:pt idx="58">
                  <c:v>1975</c:v>
                </c:pt>
                <c:pt idx="59">
                  <c:v>1976</c:v>
                </c:pt>
                <c:pt idx="60">
                  <c:v>1977</c:v>
                </c:pt>
                <c:pt idx="61">
                  <c:v>1978</c:v>
                </c:pt>
                <c:pt idx="62">
                  <c:v>1979</c:v>
                </c:pt>
                <c:pt idx="63">
                  <c:v>1980</c:v>
                </c:pt>
                <c:pt idx="64">
                  <c:v>1981</c:v>
                </c:pt>
                <c:pt idx="65">
                  <c:v>1982</c:v>
                </c:pt>
                <c:pt idx="66">
                  <c:v>1983</c:v>
                </c:pt>
                <c:pt idx="67">
                  <c:v>1984</c:v>
                </c:pt>
                <c:pt idx="68">
                  <c:v>1985</c:v>
                </c:pt>
                <c:pt idx="69">
                  <c:v>1986</c:v>
                </c:pt>
                <c:pt idx="70">
                  <c:v>1987</c:v>
                </c:pt>
                <c:pt idx="71">
                  <c:v>1988</c:v>
                </c:pt>
                <c:pt idx="72">
                  <c:v>1989</c:v>
                </c:pt>
                <c:pt idx="73">
                  <c:v>1990</c:v>
                </c:pt>
                <c:pt idx="74">
                  <c:v>1991</c:v>
                </c:pt>
                <c:pt idx="75">
                  <c:v>1992</c:v>
                </c:pt>
                <c:pt idx="76">
                  <c:v>1993</c:v>
                </c:pt>
                <c:pt idx="77">
                  <c:v>1994</c:v>
                </c:pt>
                <c:pt idx="78">
                  <c:v>1995</c:v>
                </c:pt>
                <c:pt idx="79">
                  <c:v>1996</c:v>
                </c:pt>
                <c:pt idx="80">
                  <c:v>1997</c:v>
                </c:pt>
                <c:pt idx="81">
                  <c:v>1998</c:v>
                </c:pt>
                <c:pt idx="82">
                  <c:v>1999</c:v>
                </c:pt>
                <c:pt idx="83">
                  <c:v>2000</c:v>
                </c:pt>
                <c:pt idx="84">
                  <c:v>2001</c:v>
                </c:pt>
                <c:pt idx="85">
                  <c:v>2002</c:v>
                </c:pt>
                <c:pt idx="86">
                  <c:v>2003</c:v>
                </c:pt>
                <c:pt idx="87">
                  <c:v>2004</c:v>
                </c:pt>
                <c:pt idx="88">
                  <c:v>2005</c:v>
                </c:pt>
                <c:pt idx="89">
                  <c:v>2006</c:v>
                </c:pt>
                <c:pt idx="90">
                  <c:v>2007</c:v>
                </c:pt>
                <c:pt idx="91">
                  <c:v>2008</c:v>
                </c:pt>
                <c:pt idx="92">
                  <c:v>2009</c:v>
                </c:pt>
                <c:pt idx="93">
                  <c:v>2010</c:v>
                </c:pt>
                <c:pt idx="94">
                  <c:v>2011</c:v>
                </c:pt>
                <c:pt idx="95">
                  <c:v>2012</c:v>
                </c:pt>
                <c:pt idx="96">
                  <c:v>2013</c:v>
                </c:pt>
                <c:pt idx="97">
                  <c:v>2014</c:v>
                </c:pt>
                <c:pt idx="98">
                  <c:v>2015</c:v>
                </c:pt>
              </c:numCache>
            </c:numRef>
          </c:cat>
          <c:val>
            <c:numRef>
              <c:f>'Monthly data'!$N$57:$N$155</c:f>
              <c:numCache>
                <c:formatCode>0.0</c:formatCode>
                <c:ptCount val="99"/>
                <c:pt idx="0">
                  <c:v>140.69999999999999</c:v>
                </c:pt>
                <c:pt idx="1">
                  <c:v>42.781818181818181</c:v>
                </c:pt>
                <c:pt idx="2">
                  <c:v>22.433333333333334</c:v>
                </c:pt>
                <c:pt idx="3">
                  <c:v>63.658333333333339</c:v>
                </c:pt>
                <c:pt idx="4">
                  <c:v>107.05833333333334</c:v>
                </c:pt>
                <c:pt idx="5">
                  <c:v>47.316666666666663</c:v>
                </c:pt>
                <c:pt idx="6">
                  <c:v>117.52499999999999</c:v>
                </c:pt>
                <c:pt idx="7">
                  <c:v>76.458333333333329</c:v>
                </c:pt>
                <c:pt idx="8">
                  <c:v>35.333333333333336</c:v>
                </c:pt>
                <c:pt idx="9">
                  <c:v>108.66666666666667</c:v>
                </c:pt>
                <c:pt idx="10">
                  <c:v>43.808333333333337</c:v>
                </c:pt>
                <c:pt idx="11">
                  <c:v>53.774999999999999</c:v>
                </c:pt>
                <c:pt idx="12">
                  <c:v>43.683333333333337</c:v>
                </c:pt>
                <c:pt idx="13">
                  <c:v>44.641666666666659</c:v>
                </c:pt>
                <c:pt idx="14">
                  <c:v>48.175000000000004</c:v>
                </c:pt>
                <c:pt idx="15">
                  <c:v>26.283333333333331</c:v>
                </c:pt>
                <c:pt idx="16">
                  <c:v>59.900000000000006</c:v>
                </c:pt>
                <c:pt idx="17">
                  <c:v>24.401666666666667</c:v>
                </c:pt>
                <c:pt idx="18">
                  <c:v>41.151666666666664</c:v>
                </c:pt>
                <c:pt idx="19">
                  <c:v>65.041666666666671</c:v>
                </c:pt>
                <c:pt idx="20">
                  <c:v>38.043333333333329</c:v>
                </c:pt>
                <c:pt idx="21">
                  <c:v>105.30833333333334</c:v>
                </c:pt>
                <c:pt idx="22">
                  <c:v>31.059166666666666</c:v>
                </c:pt>
                <c:pt idx="23">
                  <c:v>21.878333333333334</c:v>
                </c:pt>
                <c:pt idx="24">
                  <c:v>70.620833333333351</c:v>
                </c:pt>
                <c:pt idx="25">
                  <c:v>123.80833333333334</c:v>
                </c:pt>
                <c:pt idx="26">
                  <c:v>38.324999999999996</c:v>
                </c:pt>
                <c:pt idx="27">
                  <c:v>63.494166666666665</c:v>
                </c:pt>
                <c:pt idx="28">
                  <c:v>41.494166666666672</c:v>
                </c:pt>
                <c:pt idx="29">
                  <c:v>27.641666666666666</c:v>
                </c:pt>
                <c:pt idx="30">
                  <c:v>71.36666666666666</c:v>
                </c:pt>
                <c:pt idx="31">
                  <c:v>58.449999999999996</c:v>
                </c:pt>
                <c:pt idx="32">
                  <c:v>99.991666666666674</c:v>
                </c:pt>
                <c:pt idx="33">
                  <c:v>20.565833333333334</c:v>
                </c:pt>
                <c:pt idx="34">
                  <c:v>36.4925</c:v>
                </c:pt>
                <c:pt idx="35">
                  <c:v>51.295000000000009</c:v>
                </c:pt>
                <c:pt idx="36">
                  <c:v>31.83</c:v>
                </c:pt>
                <c:pt idx="37">
                  <c:v>14.075000000000001</c:v>
                </c:pt>
                <c:pt idx="38">
                  <c:v>26.0625</c:v>
                </c:pt>
                <c:pt idx="39">
                  <c:v>21.818333333333332</c:v>
                </c:pt>
                <c:pt idx="40">
                  <c:v>106.01333333333336</c:v>
                </c:pt>
                <c:pt idx="41">
                  <c:v>48.777499999999996</c:v>
                </c:pt>
                <c:pt idx="42">
                  <c:v>36.024999999999999</c:v>
                </c:pt>
                <c:pt idx="43">
                  <c:v>41.458333333333336</c:v>
                </c:pt>
                <c:pt idx="44">
                  <c:v>64.891666666666666</c:v>
                </c:pt>
                <c:pt idx="45">
                  <c:v>31.954999999999995</c:v>
                </c:pt>
                <c:pt idx="46">
                  <c:v>16.831666666666667</c:v>
                </c:pt>
                <c:pt idx="47">
                  <c:v>24.692499999999995</c:v>
                </c:pt>
                <c:pt idx="48">
                  <c:v>75.034166666666664</c:v>
                </c:pt>
                <c:pt idx="49">
                  <c:v>20.613333333333333</c:v>
                </c:pt>
                <c:pt idx="50">
                  <c:v>33.376666666666672</c:v>
                </c:pt>
                <c:pt idx="51">
                  <c:v>33.616666666666667</c:v>
                </c:pt>
                <c:pt idx="52">
                  <c:v>107.85833333333333</c:v>
                </c:pt>
                <c:pt idx="53">
                  <c:v>85.77500000000002</c:v>
                </c:pt>
                <c:pt idx="54">
                  <c:v>45.341666666666676</c:v>
                </c:pt>
                <c:pt idx="55">
                  <c:v>27.95</c:v>
                </c:pt>
                <c:pt idx="56">
                  <c:v>100.24166666666667</c:v>
                </c:pt>
                <c:pt idx="57">
                  <c:v>39.633333333333333</c:v>
                </c:pt>
                <c:pt idx="58">
                  <c:v>44.116666666666653</c:v>
                </c:pt>
                <c:pt idx="59">
                  <c:v>31.225000000000005</c:v>
                </c:pt>
                <c:pt idx="60">
                  <c:v>26.248333333333324</c:v>
                </c:pt>
                <c:pt idx="61">
                  <c:v>15.638333333333334</c:v>
                </c:pt>
                <c:pt idx="62">
                  <c:v>63.533333333333331</c:v>
                </c:pt>
                <c:pt idx="63">
                  <c:v>87.733333333333348</c:v>
                </c:pt>
                <c:pt idx="64">
                  <c:v>24.03833333333333</c:v>
                </c:pt>
                <c:pt idx="65">
                  <c:v>42.041666666666664</c:v>
                </c:pt>
                <c:pt idx="66">
                  <c:v>110.27499999999999</c:v>
                </c:pt>
                <c:pt idx="67">
                  <c:v>93.891666666666666</c:v>
                </c:pt>
                <c:pt idx="68">
                  <c:v>52.975000000000001</c:v>
                </c:pt>
                <c:pt idx="69">
                  <c:v>44.583333333333336</c:v>
                </c:pt>
                <c:pt idx="70">
                  <c:v>78.84999999999998</c:v>
                </c:pt>
                <c:pt idx="71">
                  <c:v>47.291666666666664</c:v>
                </c:pt>
                <c:pt idx="72">
                  <c:v>35.94166666666667</c:v>
                </c:pt>
                <c:pt idx="73">
                  <c:v>44.774999999999999</c:v>
                </c:pt>
                <c:pt idx="74">
                  <c:v>48.566666666666663</c:v>
                </c:pt>
                <c:pt idx="75">
                  <c:v>35.4</c:v>
                </c:pt>
                <c:pt idx="76">
                  <c:v>27.358333333333334</c:v>
                </c:pt>
                <c:pt idx="77">
                  <c:v>27.041666666666668</c:v>
                </c:pt>
                <c:pt idx="78">
                  <c:v>103.98333333333333</c:v>
                </c:pt>
                <c:pt idx="79">
                  <c:v>30.391666666666666</c:v>
                </c:pt>
                <c:pt idx="80">
                  <c:v>60.966666666666669</c:v>
                </c:pt>
                <c:pt idx="81">
                  <c:v>83.375000000000014</c:v>
                </c:pt>
                <c:pt idx="82">
                  <c:v>75.61666666666666</c:v>
                </c:pt>
                <c:pt idx="83">
                  <c:v>23.366666666666664</c:v>
                </c:pt>
                <c:pt idx="84">
                  <c:v>28.941666666666663</c:v>
                </c:pt>
                <c:pt idx="85">
                  <c:v>10.410833333333333</c:v>
                </c:pt>
                <c:pt idx="86">
                  <c:v>48.556666666666679</c:v>
                </c:pt>
                <c:pt idx="87">
                  <c:v>42.633333333333326</c:v>
                </c:pt>
                <c:pt idx="88">
                  <c:v>45.841666666666661</c:v>
                </c:pt>
                <c:pt idx="89">
                  <c:v>24.163803160194991</c:v>
                </c:pt>
                <c:pt idx="90">
                  <c:v>75.288129657645527</c:v>
                </c:pt>
                <c:pt idx="91">
                  <c:v>28.000938533086785</c:v>
                </c:pt>
                <c:pt idx="92">
                  <c:v>30.845282120244295</c:v>
                </c:pt>
                <c:pt idx="93">
                  <c:v>35.411707850058832</c:v>
                </c:pt>
                <c:pt idx="94">
                  <c:v>21.40375133075587</c:v>
                </c:pt>
                <c:pt idx="95">
                  <c:v>15.788143665602064</c:v>
                </c:pt>
                <c:pt idx="96">
                  <c:v>62.066201602510226</c:v>
                </c:pt>
                <c:pt idx="97">
                  <c:v>55.277819801647333</c:v>
                </c:pt>
                <c:pt idx="98">
                  <c:v>108.18124707172588</c:v>
                </c:pt>
              </c:numCache>
            </c:numRef>
          </c:val>
          <c:extLst>
            <c:ext xmlns:c16="http://schemas.microsoft.com/office/drawing/2014/chart" uri="{C3380CC4-5D6E-409C-BE32-E72D297353CC}">
              <c16:uniqueId val="{00000000-8486-4EA3-B563-01669C02C891}"/>
            </c:ext>
          </c:extLst>
        </c:ser>
        <c:dLbls>
          <c:showLegendKey val="0"/>
          <c:showVal val="0"/>
          <c:showCatName val="0"/>
          <c:showSerName val="0"/>
          <c:showPercent val="0"/>
          <c:showBubbleSize val="0"/>
        </c:dLbls>
        <c:gapWidth val="100"/>
        <c:overlap val="-24"/>
        <c:axId val="283678592"/>
        <c:axId val="283680128"/>
      </c:barChart>
      <c:catAx>
        <c:axId val="283678592"/>
        <c:scaling>
          <c:orientation val="minMax"/>
        </c:scaling>
        <c:delete val="0"/>
        <c:axPos val="b"/>
        <c:numFmt formatCode="0" sourceLinked="0"/>
        <c:majorTickMark val="none"/>
        <c:minorTickMark val="none"/>
        <c:tickLblPos val="nextTo"/>
        <c:spPr>
          <a:noFill/>
          <a:ln w="12700"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3680128"/>
        <c:crosses val="autoZero"/>
        <c:auto val="1"/>
        <c:lblAlgn val="ctr"/>
        <c:lblOffset val="100"/>
        <c:tickLblSkip val="4"/>
        <c:tickMarkSkip val="1"/>
        <c:noMultiLvlLbl val="0"/>
      </c:catAx>
      <c:valAx>
        <c:axId val="2836801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t>Streamflow cubic-feet/second</a:t>
                </a:r>
              </a:p>
            </c:rich>
          </c:tx>
          <c:layout>
            <c:manualLayout>
              <c:xMode val="edge"/>
              <c:yMode val="edge"/>
              <c:x val="2.4495677233429446E-2"/>
              <c:y val="0.28092810563628062"/>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3678592"/>
        <c:crosses val="autoZero"/>
        <c:crossBetween val="between"/>
        <c:minorUnit val="5"/>
      </c:valAx>
      <c: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c:spPr>
    </c:plotArea>
    <c:plotVisOnly val="1"/>
    <c:dispBlanksAs val="gap"/>
    <c:showDLblsOverMax val="0"/>
  </c:chart>
  <c:spPr>
    <a:solidFill>
      <a:schemeClr val="bg1"/>
    </a:solidFill>
    <a:ln w="9525" cap="flat" cmpd="sng" algn="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2871651343861346"/>
          <c:y val="3.2498652924509541E-2"/>
        </c:manualLayout>
      </c:layout>
      <c:overlay val="0"/>
      <c:txPr>
        <a:bodyPr/>
        <a:lstStyle/>
        <a:p>
          <a:pPr>
            <a:defRPr sz="1050"/>
          </a:pPr>
          <a:endParaRPr lang="en-US"/>
        </a:p>
      </c:txPr>
    </c:title>
    <c:autoTitleDeleted val="0"/>
    <c:plotArea>
      <c:layout/>
      <c:barChart>
        <c:barDir val="col"/>
        <c:grouping val="clustered"/>
        <c:varyColors val="0"/>
        <c:ser>
          <c:idx val="0"/>
          <c:order val="0"/>
          <c:tx>
            <c:strRef>
              <c:f>'Morrison Annual'!$D$2</c:f>
              <c:strCache>
                <c:ptCount val="1"/>
                <c:pt idx="0">
                  <c:v>USGS 06710605 BEAR CREEK ABOVE BEAR CREEK LAKE NEAR MORRISON, CO</c:v>
                </c:pt>
              </c:strCache>
            </c:strRef>
          </c:tx>
          <c:invertIfNegative val="0"/>
          <c:trendline>
            <c:trendlineType val="poly"/>
            <c:order val="4"/>
            <c:dispRSqr val="0"/>
            <c:dispEq val="0"/>
          </c:trendline>
          <c:cat>
            <c:numRef>
              <c:f>'Morrison Annual'!$A$3:$A$31</c:f>
              <c:numCache>
                <c:formatCode>General</c:formatCode>
                <c:ptCount val="29"/>
                <c:pt idx="0">
                  <c:v>1987</c:v>
                </c:pt>
                <c:pt idx="1">
                  <c:v>1988</c:v>
                </c:pt>
                <c:pt idx="2">
                  <c:v>1989</c:v>
                </c:pt>
                <c:pt idx="3">
                  <c:v>1990</c:v>
                </c:pt>
                <c:pt idx="4">
                  <c:v>1991</c:v>
                </c:pt>
                <c:pt idx="5">
                  <c:v>1992</c:v>
                </c:pt>
                <c:pt idx="6">
                  <c:v>1993</c:v>
                </c:pt>
                <c:pt idx="7">
                  <c:v>1994</c:v>
                </c:pt>
                <c:pt idx="8">
                  <c:v>1995</c:v>
                </c:pt>
                <c:pt idx="9">
                  <c:v>1996</c:v>
                </c:pt>
                <c:pt idx="10">
                  <c:v>1997</c:v>
                </c:pt>
                <c:pt idx="11">
                  <c:v>1998</c:v>
                </c:pt>
                <c:pt idx="12">
                  <c:v>1999</c:v>
                </c:pt>
                <c:pt idx="13">
                  <c:v>2000</c:v>
                </c:pt>
                <c:pt idx="14">
                  <c:v>2001</c:v>
                </c:pt>
                <c:pt idx="15">
                  <c:v>2002</c:v>
                </c:pt>
                <c:pt idx="16">
                  <c:v>2003</c:v>
                </c:pt>
                <c:pt idx="17">
                  <c:v>2004</c:v>
                </c:pt>
                <c:pt idx="18">
                  <c:v>2005</c:v>
                </c:pt>
                <c:pt idx="19">
                  <c:v>2006</c:v>
                </c:pt>
                <c:pt idx="20">
                  <c:v>2007</c:v>
                </c:pt>
                <c:pt idx="21">
                  <c:v>2008</c:v>
                </c:pt>
                <c:pt idx="22">
                  <c:v>2009</c:v>
                </c:pt>
                <c:pt idx="23">
                  <c:v>2010</c:v>
                </c:pt>
                <c:pt idx="24">
                  <c:v>2011</c:v>
                </c:pt>
                <c:pt idx="25">
                  <c:v>2012</c:v>
                </c:pt>
                <c:pt idx="26">
                  <c:v>2013</c:v>
                </c:pt>
                <c:pt idx="27">
                  <c:v>2014</c:v>
                </c:pt>
                <c:pt idx="28">
                  <c:v>2015</c:v>
                </c:pt>
              </c:numCache>
            </c:numRef>
          </c:cat>
          <c:val>
            <c:numRef>
              <c:f>'Morrison Annual'!$C$3:$C$31</c:f>
              <c:numCache>
                <c:formatCode>#,##0</c:formatCode>
                <c:ptCount val="29"/>
                <c:pt idx="0">
                  <c:v>61594.9545</c:v>
                </c:pt>
                <c:pt idx="1">
                  <c:v>26201.379000000004</c:v>
                </c:pt>
                <c:pt idx="2">
                  <c:v>7527.4679999999998</c:v>
                </c:pt>
                <c:pt idx="3">
                  <c:v>20266.260000000002</c:v>
                </c:pt>
                <c:pt idx="4">
                  <c:v>25694.7225</c:v>
                </c:pt>
                <c:pt idx="5">
                  <c:v>18384.393</c:v>
                </c:pt>
                <c:pt idx="6">
                  <c:v>11291.201999999999</c:v>
                </c:pt>
                <c:pt idx="7">
                  <c:v>13173.069000000001</c:v>
                </c:pt>
                <c:pt idx="8">
                  <c:v>69556.699499999988</c:v>
                </c:pt>
                <c:pt idx="9">
                  <c:v>22654.783500000001</c:v>
                </c:pt>
                <c:pt idx="10">
                  <c:v>38071.616999999998</c:v>
                </c:pt>
                <c:pt idx="11">
                  <c:v>69122.422500000001</c:v>
                </c:pt>
                <c:pt idx="12">
                  <c:v>52692.276000000005</c:v>
                </c:pt>
                <c:pt idx="13">
                  <c:v>13173.069000000001</c:v>
                </c:pt>
                <c:pt idx="14">
                  <c:v>12811.1715</c:v>
                </c:pt>
                <c:pt idx="15">
                  <c:v>3720.3062999999997</c:v>
                </c:pt>
                <c:pt idx="16">
                  <c:v>14186.382000000001</c:v>
                </c:pt>
                <c:pt idx="17">
                  <c:v>16936.803</c:v>
                </c:pt>
                <c:pt idx="18">
                  <c:v>29168.9385</c:v>
                </c:pt>
                <c:pt idx="19">
                  <c:v>7527.4679999999998</c:v>
                </c:pt>
                <c:pt idx="20">
                  <c:v>47480.951999999997</c:v>
                </c:pt>
                <c:pt idx="21">
                  <c:v>12883.551000000001</c:v>
                </c:pt>
                <c:pt idx="22">
                  <c:v>15199.695</c:v>
                </c:pt>
                <c:pt idx="23">
                  <c:v>23132.488200000003</c:v>
                </c:pt>
                <c:pt idx="24">
                  <c:v>8656.588200000002</c:v>
                </c:pt>
                <c:pt idx="25">
                  <c:v>4270.3905000000004</c:v>
                </c:pt>
                <c:pt idx="26">
                  <c:v>64272.996000000006</c:v>
                </c:pt>
                <c:pt idx="27">
                  <c:v>40170.622499999998</c:v>
                </c:pt>
                <c:pt idx="28">
                  <c:v>126736.5045</c:v>
                </c:pt>
              </c:numCache>
            </c:numRef>
          </c:val>
          <c:extLst>
            <c:ext xmlns:c16="http://schemas.microsoft.com/office/drawing/2014/chart" uri="{C3380CC4-5D6E-409C-BE32-E72D297353CC}">
              <c16:uniqueId val="{00000000-89CC-4D1A-865C-4AAC04ADDAFF}"/>
            </c:ext>
          </c:extLst>
        </c:ser>
        <c:dLbls>
          <c:showLegendKey val="0"/>
          <c:showVal val="0"/>
          <c:showCatName val="0"/>
          <c:showSerName val="0"/>
          <c:showPercent val="0"/>
          <c:showBubbleSize val="0"/>
        </c:dLbls>
        <c:gapWidth val="150"/>
        <c:axId val="284164480"/>
        <c:axId val="284166016"/>
      </c:barChart>
      <c:catAx>
        <c:axId val="284164480"/>
        <c:scaling>
          <c:orientation val="minMax"/>
        </c:scaling>
        <c:delete val="0"/>
        <c:axPos val="b"/>
        <c:numFmt formatCode="General" sourceLinked="1"/>
        <c:majorTickMark val="out"/>
        <c:minorTickMark val="none"/>
        <c:tickLblPos val="nextTo"/>
        <c:txPr>
          <a:bodyPr/>
          <a:lstStyle/>
          <a:p>
            <a:pPr>
              <a:defRPr b="1"/>
            </a:pPr>
            <a:endParaRPr lang="en-US"/>
          </a:p>
        </c:txPr>
        <c:crossAx val="284166016"/>
        <c:crosses val="autoZero"/>
        <c:auto val="1"/>
        <c:lblAlgn val="ctr"/>
        <c:lblOffset val="100"/>
        <c:noMultiLvlLbl val="0"/>
      </c:catAx>
      <c:valAx>
        <c:axId val="284166016"/>
        <c:scaling>
          <c:orientation val="minMax"/>
        </c:scaling>
        <c:delete val="0"/>
        <c:axPos val="l"/>
        <c:majorGridlines/>
        <c:title>
          <c:tx>
            <c:rich>
              <a:bodyPr rot="-5400000" vert="horz"/>
              <a:lstStyle/>
              <a:p>
                <a:pPr>
                  <a:defRPr sz="1100"/>
                </a:pPr>
                <a:r>
                  <a:rPr lang="en-US" sz="1100"/>
                  <a:t>ac-ft/year</a:t>
                </a:r>
              </a:p>
            </c:rich>
          </c:tx>
          <c:layout>
            <c:manualLayout>
              <c:xMode val="edge"/>
              <c:yMode val="edge"/>
              <c:x val="9.5785440613026952E-3"/>
              <c:y val="0.38699994276416388"/>
            </c:manualLayout>
          </c:layout>
          <c:overlay val="0"/>
        </c:title>
        <c:numFmt formatCode="#,##0" sourceLinked="1"/>
        <c:majorTickMark val="out"/>
        <c:minorTickMark val="none"/>
        <c:tickLblPos val="nextTo"/>
        <c:txPr>
          <a:bodyPr/>
          <a:lstStyle/>
          <a:p>
            <a:pPr>
              <a:defRPr b="1"/>
            </a:pPr>
            <a:endParaRPr lang="en-US"/>
          </a:p>
        </c:txPr>
        <c:crossAx val="284164480"/>
        <c:crosses val="autoZero"/>
        <c:crossBetween val="between"/>
      </c:valAx>
      <c:spPr>
        <a:gradFill>
          <a:gsLst>
            <a:gs pos="0">
              <a:schemeClr val="bg1">
                <a:lumMod val="85000"/>
              </a:schemeClr>
            </a:gs>
            <a:gs pos="50000">
              <a:srgbClr val="4F81BD">
                <a:tint val="44500"/>
                <a:satMod val="160000"/>
              </a:srgbClr>
            </a:gs>
            <a:gs pos="100000">
              <a:srgbClr val="4F81BD">
                <a:tint val="23500"/>
                <a:satMod val="160000"/>
              </a:srgbClr>
            </a:gs>
          </a:gsLst>
          <a:lin ang="5400000" scaled="0"/>
        </a:gradFill>
      </c:spPr>
    </c:plotArea>
    <c:plotVisOnly val="1"/>
    <c:dispBlanksAs val="gap"/>
    <c:showDLblsOverMax val="0"/>
  </c:chart>
  <c:spPr>
    <a:gradFill>
      <a:gsLst>
        <a:gs pos="0">
          <a:schemeClr val="accent1">
            <a:lumMod val="60000"/>
            <a:lumOff val="40000"/>
          </a:schemeClr>
        </a:gs>
        <a:gs pos="50000">
          <a:srgbClr val="4F81BD">
            <a:tint val="44500"/>
            <a:satMod val="160000"/>
          </a:srgbClr>
        </a:gs>
        <a:gs pos="100000">
          <a:srgbClr val="4F81BD">
            <a:tint val="23500"/>
            <a:satMod val="160000"/>
          </a:srgbClr>
        </a:gs>
      </a:gsLst>
      <a:lin ang="5400000" scaled="0"/>
    </a:gradFill>
  </c:sp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C9A4EB-C323-49CF-8589-C44B89BEC9F0}" type="datetimeFigureOut">
              <a:rPr lang="en-US" smtClean="0"/>
              <a:t>4/27/2017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0F1914-D6D1-4441-817D-B0CD429EB0B9}" type="slidenum">
              <a:rPr lang="en-US" smtClean="0"/>
              <a:t>‹#›</a:t>
            </a:fld>
            <a:endParaRPr lang="en-US"/>
          </a:p>
        </p:txBody>
      </p:sp>
    </p:spTree>
    <p:extLst>
      <p:ext uri="{BB962C8B-B14F-4D97-AF65-F5344CB8AC3E}">
        <p14:creationId xmlns:p14="http://schemas.microsoft.com/office/powerpoint/2010/main" val="1081699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0F1914-D6D1-4441-817D-B0CD429EB0B9}" type="slidenum">
              <a:rPr lang="en-US" smtClean="0"/>
              <a:t>1</a:t>
            </a:fld>
            <a:endParaRPr lang="en-US"/>
          </a:p>
        </p:txBody>
      </p:sp>
    </p:spTree>
    <p:extLst>
      <p:ext uri="{BB962C8B-B14F-4D97-AF65-F5344CB8AC3E}">
        <p14:creationId xmlns:p14="http://schemas.microsoft.com/office/powerpoint/2010/main" val="1858280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6B1DF0-83AD-428C-81B2-B1BA1787300A}" type="slidenum">
              <a:rPr lang="en-US" smtClean="0"/>
              <a:pPr/>
              <a:t>10</a:t>
            </a:fld>
            <a:endParaRPr lang="en-US" dirty="0"/>
          </a:p>
        </p:txBody>
      </p:sp>
    </p:spTree>
    <p:extLst>
      <p:ext uri="{BB962C8B-B14F-4D97-AF65-F5344CB8AC3E}">
        <p14:creationId xmlns:p14="http://schemas.microsoft.com/office/powerpoint/2010/main" val="4053710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86B1DF0-83AD-428C-81B2-B1BA1787300A}" type="slidenum">
              <a:rPr lang="en-US" smtClean="0"/>
              <a:pPr/>
              <a:t>11</a:t>
            </a:fld>
            <a:endParaRPr lang="en-US" dirty="0"/>
          </a:p>
        </p:txBody>
      </p:sp>
    </p:spTree>
    <p:extLst>
      <p:ext uri="{BB962C8B-B14F-4D97-AF65-F5344CB8AC3E}">
        <p14:creationId xmlns:p14="http://schemas.microsoft.com/office/powerpoint/2010/main" val="488293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6B1DF0-83AD-428C-81B2-B1BA1787300A}" type="slidenum">
              <a:rPr lang="en-US" smtClean="0"/>
              <a:pPr/>
              <a:t>12</a:t>
            </a:fld>
            <a:endParaRPr lang="en-US" dirty="0"/>
          </a:p>
        </p:txBody>
      </p:sp>
    </p:spTree>
    <p:extLst>
      <p:ext uri="{BB962C8B-B14F-4D97-AF65-F5344CB8AC3E}">
        <p14:creationId xmlns:p14="http://schemas.microsoft.com/office/powerpoint/2010/main" val="2306004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0F1914-D6D1-4441-817D-B0CD429EB0B9}" type="slidenum">
              <a:rPr lang="en-US" smtClean="0"/>
              <a:t>13</a:t>
            </a:fld>
            <a:endParaRPr lang="en-US"/>
          </a:p>
        </p:txBody>
      </p:sp>
    </p:spTree>
    <p:extLst>
      <p:ext uri="{BB962C8B-B14F-4D97-AF65-F5344CB8AC3E}">
        <p14:creationId xmlns:p14="http://schemas.microsoft.com/office/powerpoint/2010/main" val="28014097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0F1914-D6D1-4441-817D-B0CD429EB0B9}" type="slidenum">
              <a:rPr lang="en-US" smtClean="0"/>
              <a:t>14</a:t>
            </a:fld>
            <a:endParaRPr lang="en-US"/>
          </a:p>
        </p:txBody>
      </p:sp>
    </p:spTree>
    <p:extLst>
      <p:ext uri="{BB962C8B-B14F-4D97-AF65-F5344CB8AC3E}">
        <p14:creationId xmlns:p14="http://schemas.microsoft.com/office/powerpoint/2010/main" val="10438584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0F1914-D6D1-4441-817D-B0CD429EB0B9}" type="slidenum">
              <a:rPr lang="en-US" smtClean="0"/>
              <a:t>15</a:t>
            </a:fld>
            <a:endParaRPr lang="en-US"/>
          </a:p>
        </p:txBody>
      </p:sp>
    </p:spTree>
    <p:extLst>
      <p:ext uri="{BB962C8B-B14F-4D97-AF65-F5344CB8AC3E}">
        <p14:creationId xmlns:p14="http://schemas.microsoft.com/office/powerpoint/2010/main" val="24621767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0F1914-D6D1-4441-817D-B0CD429EB0B9}" type="slidenum">
              <a:rPr lang="en-US" smtClean="0"/>
              <a:t>16</a:t>
            </a:fld>
            <a:endParaRPr lang="en-US"/>
          </a:p>
        </p:txBody>
      </p:sp>
    </p:spTree>
    <p:extLst>
      <p:ext uri="{BB962C8B-B14F-4D97-AF65-F5344CB8AC3E}">
        <p14:creationId xmlns:p14="http://schemas.microsoft.com/office/powerpoint/2010/main" val="9908965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0F1914-D6D1-4441-817D-B0CD429EB0B9}" type="slidenum">
              <a:rPr lang="en-US" smtClean="0"/>
              <a:t>17</a:t>
            </a:fld>
            <a:endParaRPr lang="en-US"/>
          </a:p>
        </p:txBody>
      </p:sp>
    </p:spTree>
    <p:extLst>
      <p:ext uri="{BB962C8B-B14F-4D97-AF65-F5344CB8AC3E}">
        <p14:creationId xmlns:p14="http://schemas.microsoft.com/office/powerpoint/2010/main" val="3578176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0F1914-D6D1-4441-817D-B0CD429EB0B9}" type="slidenum">
              <a:rPr lang="en-US" smtClean="0"/>
              <a:t>18</a:t>
            </a:fld>
            <a:endParaRPr lang="en-US"/>
          </a:p>
        </p:txBody>
      </p:sp>
    </p:spTree>
    <p:extLst>
      <p:ext uri="{BB962C8B-B14F-4D97-AF65-F5344CB8AC3E}">
        <p14:creationId xmlns:p14="http://schemas.microsoft.com/office/powerpoint/2010/main" val="27736101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0F1914-D6D1-4441-817D-B0CD429EB0B9}" type="slidenum">
              <a:rPr lang="en-US" smtClean="0"/>
              <a:t>19</a:t>
            </a:fld>
            <a:endParaRPr lang="en-US"/>
          </a:p>
        </p:txBody>
      </p:sp>
    </p:spTree>
    <p:extLst>
      <p:ext uri="{BB962C8B-B14F-4D97-AF65-F5344CB8AC3E}">
        <p14:creationId xmlns:p14="http://schemas.microsoft.com/office/powerpoint/2010/main" val="2928465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0F1914-D6D1-4441-817D-B0CD429EB0B9}" type="slidenum">
              <a:rPr lang="en-US" smtClean="0"/>
              <a:t>2</a:t>
            </a:fld>
            <a:endParaRPr lang="en-US"/>
          </a:p>
        </p:txBody>
      </p:sp>
    </p:spTree>
    <p:extLst>
      <p:ext uri="{BB962C8B-B14F-4D97-AF65-F5344CB8AC3E}">
        <p14:creationId xmlns:p14="http://schemas.microsoft.com/office/powerpoint/2010/main" val="13754657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0F1914-D6D1-4441-817D-B0CD429EB0B9}" type="slidenum">
              <a:rPr lang="en-US" smtClean="0"/>
              <a:t>20</a:t>
            </a:fld>
            <a:endParaRPr lang="en-US"/>
          </a:p>
        </p:txBody>
      </p:sp>
    </p:spTree>
    <p:extLst>
      <p:ext uri="{BB962C8B-B14F-4D97-AF65-F5344CB8AC3E}">
        <p14:creationId xmlns:p14="http://schemas.microsoft.com/office/powerpoint/2010/main" val="35064325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0F1914-D6D1-4441-817D-B0CD429EB0B9}" type="slidenum">
              <a:rPr lang="en-US" smtClean="0"/>
              <a:t>21</a:t>
            </a:fld>
            <a:endParaRPr lang="en-US"/>
          </a:p>
        </p:txBody>
      </p:sp>
    </p:spTree>
    <p:extLst>
      <p:ext uri="{BB962C8B-B14F-4D97-AF65-F5344CB8AC3E}">
        <p14:creationId xmlns:p14="http://schemas.microsoft.com/office/powerpoint/2010/main" val="31202517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0F1914-D6D1-4441-817D-B0CD429EB0B9}" type="slidenum">
              <a:rPr lang="en-US" smtClean="0"/>
              <a:t>22</a:t>
            </a:fld>
            <a:endParaRPr lang="en-US"/>
          </a:p>
        </p:txBody>
      </p:sp>
    </p:spTree>
    <p:extLst>
      <p:ext uri="{BB962C8B-B14F-4D97-AF65-F5344CB8AC3E}">
        <p14:creationId xmlns:p14="http://schemas.microsoft.com/office/powerpoint/2010/main" val="15447046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0F1914-D6D1-4441-817D-B0CD429EB0B9}" type="slidenum">
              <a:rPr lang="en-US" smtClean="0"/>
              <a:t>23</a:t>
            </a:fld>
            <a:endParaRPr lang="en-US"/>
          </a:p>
        </p:txBody>
      </p:sp>
    </p:spTree>
    <p:extLst>
      <p:ext uri="{BB962C8B-B14F-4D97-AF65-F5344CB8AC3E}">
        <p14:creationId xmlns:p14="http://schemas.microsoft.com/office/powerpoint/2010/main" val="30705678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0F1914-D6D1-4441-817D-B0CD429EB0B9}" type="slidenum">
              <a:rPr lang="en-US" smtClean="0"/>
              <a:t>24</a:t>
            </a:fld>
            <a:endParaRPr lang="en-US"/>
          </a:p>
        </p:txBody>
      </p:sp>
    </p:spTree>
    <p:extLst>
      <p:ext uri="{BB962C8B-B14F-4D97-AF65-F5344CB8AC3E}">
        <p14:creationId xmlns:p14="http://schemas.microsoft.com/office/powerpoint/2010/main" val="6387025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0F1914-D6D1-4441-817D-B0CD429EB0B9}" type="slidenum">
              <a:rPr lang="en-US" smtClean="0"/>
              <a:t>25</a:t>
            </a:fld>
            <a:endParaRPr lang="en-US"/>
          </a:p>
        </p:txBody>
      </p:sp>
    </p:spTree>
    <p:extLst>
      <p:ext uri="{BB962C8B-B14F-4D97-AF65-F5344CB8AC3E}">
        <p14:creationId xmlns:p14="http://schemas.microsoft.com/office/powerpoint/2010/main" val="1737403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0F1914-D6D1-4441-817D-B0CD429EB0B9}" type="slidenum">
              <a:rPr lang="en-US" smtClean="0"/>
              <a:t>26</a:t>
            </a:fld>
            <a:endParaRPr lang="en-US"/>
          </a:p>
        </p:txBody>
      </p:sp>
    </p:spTree>
    <p:extLst>
      <p:ext uri="{BB962C8B-B14F-4D97-AF65-F5344CB8AC3E}">
        <p14:creationId xmlns:p14="http://schemas.microsoft.com/office/powerpoint/2010/main" val="15487913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0F1914-D6D1-4441-817D-B0CD429EB0B9}" type="slidenum">
              <a:rPr lang="en-US" smtClean="0"/>
              <a:t>27</a:t>
            </a:fld>
            <a:endParaRPr lang="en-US"/>
          </a:p>
        </p:txBody>
      </p:sp>
    </p:spTree>
    <p:extLst>
      <p:ext uri="{BB962C8B-B14F-4D97-AF65-F5344CB8AC3E}">
        <p14:creationId xmlns:p14="http://schemas.microsoft.com/office/powerpoint/2010/main" val="2014417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0F1914-D6D1-4441-817D-B0CD429EB0B9}" type="slidenum">
              <a:rPr lang="en-US" smtClean="0"/>
              <a:t>28</a:t>
            </a:fld>
            <a:endParaRPr lang="en-US"/>
          </a:p>
        </p:txBody>
      </p:sp>
    </p:spTree>
    <p:extLst>
      <p:ext uri="{BB962C8B-B14F-4D97-AF65-F5344CB8AC3E}">
        <p14:creationId xmlns:p14="http://schemas.microsoft.com/office/powerpoint/2010/main" val="28846883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0F1914-D6D1-4441-817D-B0CD429EB0B9}" type="slidenum">
              <a:rPr lang="en-US" smtClean="0"/>
              <a:t>29</a:t>
            </a:fld>
            <a:endParaRPr lang="en-US"/>
          </a:p>
        </p:txBody>
      </p:sp>
    </p:spTree>
    <p:extLst>
      <p:ext uri="{BB962C8B-B14F-4D97-AF65-F5344CB8AC3E}">
        <p14:creationId xmlns:p14="http://schemas.microsoft.com/office/powerpoint/2010/main" val="3703450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86B1DF0-83AD-428C-81B2-B1BA1787300A}" type="slidenum">
              <a:rPr lang="en-US" smtClean="0"/>
              <a:pPr/>
              <a:t>3</a:t>
            </a:fld>
            <a:endParaRPr lang="en-US" dirty="0"/>
          </a:p>
        </p:txBody>
      </p:sp>
    </p:spTree>
    <p:extLst>
      <p:ext uri="{BB962C8B-B14F-4D97-AF65-F5344CB8AC3E}">
        <p14:creationId xmlns:p14="http://schemas.microsoft.com/office/powerpoint/2010/main" val="9415440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0F1914-D6D1-4441-817D-B0CD429EB0B9}" type="slidenum">
              <a:rPr lang="en-US" smtClean="0"/>
              <a:t>30</a:t>
            </a:fld>
            <a:endParaRPr lang="en-US"/>
          </a:p>
        </p:txBody>
      </p:sp>
    </p:spTree>
    <p:extLst>
      <p:ext uri="{BB962C8B-B14F-4D97-AF65-F5344CB8AC3E}">
        <p14:creationId xmlns:p14="http://schemas.microsoft.com/office/powerpoint/2010/main" val="35834826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0F1914-D6D1-4441-817D-B0CD429EB0B9}" type="slidenum">
              <a:rPr lang="en-US" smtClean="0"/>
              <a:t>31</a:t>
            </a:fld>
            <a:endParaRPr lang="en-US"/>
          </a:p>
        </p:txBody>
      </p:sp>
    </p:spTree>
    <p:extLst>
      <p:ext uri="{BB962C8B-B14F-4D97-AF65-F5344CB8AC3E}">
        <p14:creationId xmlns:p14="http://schemas.microsoft.com/office/powerpoint/2010/main" val="31617402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0F1914-D6D1-4441-817D-B0CD429EB0B9}" type="slidenum">
              <a:rPr lang="en-US" smtClean="0"/>
              <a:t>32</a:t>
            </a:fld>
            <a:endParaRPr lang="en-US"/>
          </a:p>
        </p:txBody>
      </p:sp>
    </p:spTree>
    <p:extLst>
      <p:ext uri="{BB962C8B-B14F-4D97-AF65-F5344CB8AC3E}">
        <p14:creationId xmlns:p14="http://schemas.microsoft.com/office/powerpoint/2010/main" val="31775111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0F1914-D6D1-4441-817D-B0CD429EB0B9}" type="slidenum">
              <a:rPr lang="en-US" smtClean="0"/>
              <a:t>33</a:t>
            </a:fld>
            <a:endParaRPr lang="en-US"/>
          </a:p>
        </p:txBody>
      </p:sp>
    </p:spTree>
    <p:extLst>
      <p:ext uri="{BB962C8B-B14F-4D97-AF65-F5344CB8AC3E}">
        <p14:creationId xmlns:p14="http://schemas.microsoft.com/office/powerpoint/2010/main" val="39343835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0F1914-D6D1-4441-817D-B0CD429EB0B9}" type="slidenum">
              <a:rPr lang="en-US" smtClean="0"/>
              <a:t>34</a:t>
            </a:fld>
            <a:endParaRPr lang="en-US"/>
          </a:p>
        </p:txBody>
      </p:sp>
    </p:spTree>
    <p:extLst>
      <p:ext uri="{BB962C8B-B14F-4D97-AF65-F5344CB8AC3E}">
        <p14:creationId xmlns:p14="http://schemas.microsoft.com/office/powerpoint/2010/main" val="25882844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0F1914-D6D1-4441-817D-B0CD429EB0B9}" type="slidenum">
              <a:rPr lang="en-US" smtClean="0"/>
              <a:t>35</a:t>
            </a:fld>
            <a:endParaRPr lang="en-US"/>
          </a:p>
        </p:txBody>
      </p:sp>
    </p:spTree>
    <p:extLst>
      <p:ext uri="{BB962C8B-B14F-4D97-AF65-F5344CB8AC3E}">
        <p14:creationId xmlns:p14="http://schemas.microsoft.com/office/powerpoint/2010/main" val="782261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0F1914-D6D1-4441-817D-B0CD429EB0B9}" type="slidenum">
              <a:rPr lang="en-US" smtClean="0"/>
              <a:t>36</a:t>
            </a:fld>
            <a:endParaRPr lang="en-US"/>
          </a:p>
        </p:txBody>
      </p:sp>
    </p:spTree>
    <p:extLst>
      <p:ext uri="{BB962C8B-B14F-4D97-AF65-F5344CB8AC3E}">
        <p14:creationId xmlns:p14="http://schemas.microsoft.com/office/powerpoint/2010/main" val="13599183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0F1914-D6D1-4441-817D-B0CD429EB0B9}" type="slidenum">
              <a:rPr lang="en-US" smtClean="0"/>
              <a:t>37</a:t>
            </a:fld>
            <a:endParaRPr lang="en-US"/>
          </a:p>
        </p:txBody>
      </p:sp>
    </p:spTree>
    <p:extLst>
      <p:ext uri="{BB962C8B-B14F-4D97-AF65-F5344CB8AC3E}">
        <p14:creationId xmlns:p14="http://schemas.microsoft.com/office/powerpoint/2010/main" val="40801544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0F1914-D6D1-4441-817D-B0CD429EB0B9}" type="slidenum">
              <a:rPr lang="en-US" smtClean="0"/>
              <a:t>38</a:t>
            </a:fld>
            <a:endParaRPr lang="en-US"/>
          </a:p>
        </p:txBody>
      </p:sp>
    </p:spTree>
    <p:extLst>
      <p:ext uri="{BB962C8B-B14F-4D97-AF65-F5344CB8AC3E}">
        <p14:creationId xmlns:p14="http://schemas.microsoft.com/office/powerpoint/2010/main" val="28339616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0F1914-D6D1-4441-817D-B0CD429EB0B9}" type="slidenum">
              <a:rPr lang="en-US" smtClean="0"/>
              <a:t>39</a:t>
            </a:fld>
            <a:endParaRPr lang="en-US"/>
          </a:p>
        </p:txBody>
      </p:sp>
    </p:spTree>
    <p:extLst>
      <p:ext uri="{BB962C8B-B14F-4D97-AF65-F5344CB8AC3E}">
        <p14:creationId xmlns:p14="http://schemas.microsoft.com/office/powerpoint/2010/main" val="562702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6B1DF0-83AD-428C-81B2-B1BA1787300A}" type="slidenum">
              <a:rPr lang="en-US" smtClean="0"/>
              <a:pPr/>
              <a:t>4</a:t>
            </a:fld>
            <a:endParaRPr lang="en-US" dirty="0"/>
          </a:p>
        </p:txBody>
      </p:sp>
    </p:spTree>
    <p:extLst>
      <p:ext uri="{BB962C8B-B14F-4D97-AF65-F5344CB8AC3E}">
        <p14:creationId xmlns:p14="http://schemas.microsoft.com/office/powerpoint/2010/main" val="32200885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0F1914-D6D1-4441-817D-B0CD429EB0B9}" type="slidenum">
              <a:rPr lang="en-US" smtClean="0"/>
              <a:t>40</a:t>
            </a:fld>
            <a:endParaRPr lang="en-US"/>
          </a:p>
        </p:txBody>
      </p:sp>
    </p:spTree>
    <p:extLst>
      <p:ext uri="{BB962C8B-B14F-4D97-AF65-F5344CB8AC3E}">
        <p14:creationId xmlns:p14="http://schemas.microsoft.com/office/powerpoint/2010/main" val="26831583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0F1914-D6D1-4441-817D-B0CD429EB0B9}" type="slidenum">
              <a:rPr lang="en-US" smtClean="0"/>
              <a:t>41</a:t>
            </a:fld>
            <a:endParaRPr lang="en-US"/>
          </a:p>
        </p:txBody>
      </p:sp>
    </p:spTree>
    <p:extLst>
      <p:ext uri="{BB962C8B-B14F-4D97-AF65-F5344CB8AC3E}">
        <p14:creationId xmlns:p14="http://schemas.microsoft.com/office/powerpoint/2010/main" val="39153010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0F1914-D6D1-4441-817D-B0CD429EB0B9}" type="slidenum">
              <a:rPr lang="en-US" smtClean="0"/>
              <a:t>42</a:t>
            </a:fld>
            <a:endParaRPr lang="en-US"/>
          </a:p>
        </p:txBody>
      </p:sp>
    </p:spTree>
    <p:extLst>
      <p:ext uri="{BB962C8B-B14F-4D97-AF65-F5344CB8AC3E}">
        <p14:creationId xmlns:p14="http://schemas.microsoft.com/office/powerpoint/2010/main" val="3743477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6B1DF0-83AD-428C-81B2-B1BA1787300A}" type="slidenum">
              <a:rPr lang="en-US" smtClean="0"/>
              <a:pPr/>
              <a:t>5</a:t>
            </a:fld>
            <a:endParaRPr lang="en-US" dirty="0"/>
          </a:p>
        </p:txBody>
      </p:sp>
    </p:spTree>
    <p:extLst>
      <p:ext uri="{BB962C8B-B14F-4D97-AF65-F5344CB8AC3E}">
        <p14:creationId xmlns:p14="http://schemas.microsoft.com/office/powerpoint/2010/main" val="3231866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6B1DF0-83AD-428C-81B2-B1BA1787300A}" type="slidenum">
              <a:rPr lang="en-US" smtClean="0"/>
              <a:pPr/>
              <a:t>6</a:t>
            </a:fld>
            <a:endParaRPr lang="en-US" dirty="0"/>
          </a:p>
        </p:txBody>
      </p:sp>
    </p:spTree>
    <p:extLst>
      <p:ext uri="{BB962C8B-B14F-4D97-AF65-F5344CB8AC3E}">
        <p14:creationId xmlns:p14="http://schemas.microsoft.com/office/powerpoint/2010/main" val="3527105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86B1DF0-83AD-428C-81B2-B1BA1787300A}" type="slidenum">
              <a:rPr lang="en-US" smtClean="0"/>
              <a:pPr/>
              <a:t>7</a:t>
            </a:fld>
            <a:endParaRPr lang="en-US" dirty="0"/>
          </a:p>
        </p:txBody>
      </p:sp>
    </p:spTree>
    <p:extLst>
      <p:ext uri="{BB962C8B-B14F-4D97-AF65-F5344CB8AC3E}">
        <p14:creationId xmlns:p14="http://schemas.microsoft.com/office/powerpoint/2010/main" val="1873168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86B1DF0-83AD-428C-81B2-B1BA1787300A}" type="slidenum">
              <a:rPr lang="en-US" smtClean="0"/>
              <a:pPr/>
              <a:t>8</a:t>
            </a:fld>
            <a:endParaRPr lang="en-US" dirty="0"/>
          </a:p>
        </p:txBody>
      </p:sp>
    </p:spTree>
    <p:extLst>
      <p:ext uri="{BB962C8B-B14F-4D97-AF65-F5344CB8AC3E}">
        <p14:creationId xmlns:p14="http://schemas.microsoft.com/office/powerpoint/2010/main" val="2451260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6B1DF0-83AD-428C-81B2-B1BA1787300A}" type="slidenum">
              <a:rPr lang="en-US" smtClean="0"/>
              <a:pPr/>
              <a:t>9</a:t>
            </a:fld>
            <a:endParaRPr lang="en-US" dirty="0"/>
          </a:p>
        </p:txBody>
      </p:sp>
    </p:spTree>
    <p:extLst>
      <p:ext uri="{BB962C8B-B14F-4D97-AF65-F5344CB8AC3E}">
        <p14:creationId xmlns:p14="http://schemas.microsoft.com/office/powerpoint/2010/main" val="12679005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4/27/2017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4/27/2017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4/27/2017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4/27/2017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4/27/2017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4/27/2017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4/27/2017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4/27/2017</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Bear Creek Watershed Association </a:t>
            </a:r>
          </a:p>
        </p:txBody>
      </p:sp>
      <p:sp>
        <p:nvSpPr>
          <p:cNvPr id="3" name="Subtitle 2"/>
          <p:cNvSpPr>
            <a:spLocks noGrp="1"/>
          </p:cNvSpPr>
          <p:nvPr>
            <p:ph type="subTitle" idx="1"/>
          </p:nvPr>
        </p:nvSpPr>
        <p:spPr/>
        <p:txBody>
          <a:bodyPr/>
          <a:lstStyle/>
          <a:p>
            <a:r>
              <a:rPr lang="en-US" dirty="0"/>
              <a:t>Bear Creek Watershed Hydrology - Expect the Unexpected</a:t>
            </a:r>
          </a:p>
          <a:p>
            <a:r>
              <a:rPr lang="en-US" dirty="0"/>
              <a:t>Russell Clayshulte - Manager</a:t>
            </a:r>
          </a:p>
        </p:txBody>
      </p:sp>
      <p:pic>
        <p:nvPicPr>
          <p:cNvPr id="4" name="Picture 3" descr="BCWA Generic Logo"/>
          <p:cNvPicPr>
            <a:picLocks noChangeAspect="1" noChangeArrowheads="1"/>
          </p:cNvPicPr>
          <p:nvPr/>
        </p:nvPicPr>
        <p:blipFill>
          <a:blip r:embed="rId3" cstate="print"/>
          <a:srcRect/>
          <a:stretch>
            <a:fillRect/>
          </a:stretch>
        </p:blipFill>
        <p:spPr bwMode="auto">
          <a:xfrm>
            <a:off x="9256156" y="413468"/>
            <a:ext cx="2421631" cy="1987825"/>
          </a:xfrm>
          <a:prstGeom prst="rect">
            <a:avLst/>
          </a:prstGeom>
          <a:noFill/>
          <a:ln w="9525" algn="in">
            <a:noFill/>
            <a:miter lim="800000"/>
            <a:headEnd/>
            <a:tailEnd/>
          </a:ln>
          <a:effectLst/>
        </p:spPr>
      </p:pic>
    </p:spTree>
    <p:extLst>
      <p:ext uri="{BB962C8B-B14F-4D97-AF65-F5344CB8AC3E}">
        <p14:creationId xmlns:p14="http://schemas.microsoft.com/office/powerpoint/2010/main" val="150936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46205" y="1481329"/>
            <a:ext cx="5606995" cy="2481071"/>
          </a:xfrm>
        </p:spPr>
        <p:txBody>
          <a:bodyPr>
            <a:normAutofit fontScale="85000" lnSpcReduction="20000"/>
          </a:bodyPr>
          <a:lstStyle/>
          <a:p>
            <a:r>
              <a:rPr lang="en-US" dirty="0"/>
              <a:t>Bear Creek Reservoir</a:t>
            </a:r>
          </a:p>
          <a:p>
            <a:pPr lvl="1"/>
            <a:r>
              <a:rPr lang="en-US" dirty="0">
                <a:solidFill>
                  <a:schemeClr val="accent1"/>
                </a:solidFill>
              </a:rPr>
              <a:t>Inflow Turkey Creek</a:t>
            </a:r>
          </a:p>
          <a:p>
            <a:pPr lvl="1"/>
            <a:r>
              <a:rPr lang="en-US" dirty="0">
                <a:solidFill>
                  <a:schemeClr val="accent1"/>
                </a:solidFill>
              </a:rPr>
              <a:t>Inflow Bear Creek</a:t>
            </a:r>
          </a:p>
          <a:p>
            <a:pPr lvl="1"/>
            <a:r>
              <a:rPr lang="en-US" dirty="0">
                <a:solidFill>
                  <a:schemeClr val="accent1"/>
                </a:solidFill>
              </a:rPr>
              <a:t>Outflow site 45 (input Barr/Milton Watershed</a:t>
            </a:r>
          </a:p>
          <a:p>
            <a:r>
              <a:rPr lang="en-US" dirty="0"/>
              <a:t>Evergreen Lake</a:t>
            </a:r>
          </a:p>
          <a:p>
            <a:r>
              <a:rPr lang="en-US" dirty="0"/>
              <a:t>Summit Lake</a:t>
            </a:r>
          </a:p>
          <a:p>
            <a:r>
              <a:rPr lang="en-US" dirty="0"/>
              <a:t>Water Supply Reservoirs</a:t>
            </a:r>
          </a:p>
        </p:txBody>
      </p:sp>
      <p:sp>
        <p:nvSpPr>
          <p:cNvPr id="3" name="Title 2"/>
          <p:cNvSpPr>
            <a:spLocks noGrp="1"/>
          </p:cNvSpPr>
          <p:nvPr>
            <p:ph type="title"/>
          </p:nvPr>
        </p:nvSpPr>
        <p:spPr>
          <a:xfrm>
            <a:off x="1981200" y="444664"/>
            <a:ext cx="8053346" cy="655665"/>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lstStyle/>
          <a:p>
            <a:r>
              <a:rPr lang="en-US" dirty="0"/>
              <a:t>Reservoir/ Lake Studies</a:t>
            </a:r>
          </a:p>
        </p:txBody>
      </p:sp>
      <p:pic>
        <p:nvPicPr>
          <p:cNvPr id="4" name="Picture 3" descr="102.JPG"/>
          <p:cNvPicPr>
            <a:picLocks noChangeAspect="1"/>
          </p:cNvPicPr>
          <p:nvPr/>
        </p:nvPicPr>
        <p:blipFill>
          <a:blip r:embed="rId3" cstate="print"/>
          <a:stretch>
            <a:fillRect/>
          </a:stretch>
        </p:blipFill>
        <p:spPr>
          <a:xfrm>
            <a:off x="6490252" y="1219200"/>
            <a:ext cx="4229100" cy="2819400"/>
          </a:xfrm>
          <a:prstGeom prst="rect">
            <a:avLst/>
          </a:prstGeom>
        </p:spPr>
      </p:pic>
      <p:pic>
        <p:nvPicPr>
          <p:cNvPr id="5" name="Picture 4" descr="116.JPG"/>
          <p:cNvPicPr>
            <a:picLocks noChangeAspect="1"/>
          </p:cNvPicPr>
          <p:nvPr/>
        </p:nvPicPr>
        <p:blipFill>
          <a:blip r:embed="rId4" cstate="print"/>
          <a:stretch>
            <a:fillRect/>
          </a:stretch>
        </p:blipFill>
        <p:spPr>
          <a:xfrm>
            <a:off x="1905000" y="4038600"/>
            <a:ext cx="4038600" cy="2692400"/>
          </a:xfrm>
          <a:prstGeom prst="rect">
            <a:avLst/>
          </a:prstGeom>
        </p:spPr>
      </p:pic>
      <p:pic>
        <p:nvPicPr>
          <p:cNvPr id="7" name="Picture 6" descr="167 (2).JPG"/>
          <p:cNvPicPr>
            <a:picLocks noChangeAspect="1"/>
          </p:cNvPicPr>
          <p:nvPr/>
        </p:nvPicPr>
        <p:blipFill>
          <a:blip r:embed="rId5" cstate="print"/>
          <a:stretch>
            <a:fillRect/>
          </a:stretch>
        </p:blipFill>
        <p:spPr>
          <a:xfrm>
            <a:off x="6553200" y="4191000"/>
            <a:ext cx="3733800" cy="2489200"/>
          </a:xfrm>
          <a:prstGeom prst="rect">
            <a:avLst/>
          </a:prstGeom>
        </p:spPr>
      </p:pic>
    </p:spTree>
    <p:extLst>
      <p:ext uri="{BB962C8B-B14F-4D97-AF65-F5344CB8AC3E}">
        <p14:creationId xmlns:p14="http://schemas.microsoft.com/office/powerpoint/2010/main" val="27850154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28152"/>
            <a:ext cx="3581400" cy="1124447"/>
          </a:xfrm>
          <a:gradFill>
            <a:gsLst>
              <a:gs pos="0">
                <a:srgbClr val="5E9EFF"/>
              </a:gs>
              <a:gs pos="39999">
                <a:srgbClr val="85C2FF"/>
              </a:gs>
              <a:gs pos="70000">
                <a:srgbClr val="C4D6EB"/>
              </a:gs>
              <a:gs pos="100000">
                <a:srgbClr val="FFEBFA"/>
              </a:gs>
            </a:gsLst>
            <a:lin ang="5400000" scaled="0"/>
          </a:gradFill>
        </p:spPr>
        <p:txBody>
          <a:bodyPr>
            <a:normAutofit/>
          </a:bodyPr>
          <a:lstStyle/>
          <a:p>
            <a:r>
              <a:rPr lang="en-US" dirty="0"/>
              <a:t>Watershed Hydrology</a:t>
            </a:r>
          </a:p>
        </p:txBody>
      </p:sp>
      <p:pic>
        <p:nvPicPr>
          <p:cNvPr id="4" name="Picture 3" descr="127.JPG"/>
          <p:cNvPicPr>
            <a:picLocks noChangeAspect="1"/>
          </p:cNvPicPr>
          <p:nvPr/>
        </p:nvPicPr>
        <p:blipFill>
          <a:blip r:embed="rId3" cstate="print"/>
          <a:stretch>
            <a:fillRect/>
          </a:stretch>
        </p:blipFill>
        <p:spPr>
          <a:xfrm>
            <a:off x="5791200" y="228600"/>
            <a:ext cx="2590800" cy="1727200"/>
          </a:xfrm>
          <a:prstGeom prst="rect">
            <a:avLst/>
          </a:prstGeom>
        </p:spPr>
      </p:pic>
      <p:graphicFrame>
        <p:nvGraphicFramePr>
          <p:cNvPr id="5" name="Chart 4"/>
          <p:cNvGraphicFramePr>
            <a:graphicFrameLocks/>
          </p:cNvGraphicFramePr>
          <p:nvPr>
            <p:extLst>
              <p:ext uri="{D42A27DB-BD31-4B8C-83A1-F6EECF244321}">
                <p14:modId xmlns:p14="http://schemas.microsoft.com/office/powerpoint/2010/main" val="1346615051"/>
              </p:ext>
            </p:extLst>
          </p:nvPr>
        </p:nvGraphicFramePr>
        <p:xfrm>
          <a:off x="477079" y="2133601"/>
          <a:ext cx="10877384" cy="4238443"/>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a:off x="8713966" y="552270"/>
            <a:ext cx="2139563" cy="1200329"/>
          </a:xfrm>
          <a:prstGeom prst="rect">
            <a:avLst/>
          </a:prstGeom>
          <a:solidFill>
            <a:schemeClr val="accent2">
              <a:lumMod val="40000"/>
              <a:lumOff val="60000"/>
            </a:schemeClr>
          </a:solidFill>
        </p:spPr>
        <p:txBody>
          <a:bodyPr wrap="square" rtlCol="0">
            <a:spAutoFit/>
          </a:bodyPr>
          <a:lstStyle/>
          <a:p>
            <a:r>
              <a:rPr lang="en-US" dirty="0"/>
              <a:t>For 2015 - In the last 115 years, only 2 years with similar flow 1901 &amp; 1944</a:t>
            </a:r>
          </a:p>
        </p:txBody>
      </p:sp>
    </p:spTree>
    <p:extLst>
      <p:ext uri="{BB962C8B-B14F-4D97-AF65-F5344CB8AC3E}">
        <p14:creationId xmlns:p14="http://schemas.microsoft.com/office/powerpoint/2010/main" val="36018392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05000" y="1295401"/>
            <a:ext cx="8229600" cy="3733799"/>
          </a:xfrm>
        </p:spPr>
        <p:txBody>
          <a:bodyPr>
            <a:normAutofit/>
          </a:bodyPr>
          <a:lstStyle/>
          <a:p>
            <a:pPr>
              <a:buNone/>
            </a:pPr>
            <a:r>
              <a:rPr lang="en-US" dirty="0"/>
              <a:t> </a:t>
            </a:r>
          </a:p>
        </p:txBody>
      </p:sp>
      <p:sp>
        <p:nvSpPr>
          <p:cNvPr id="3" name="Title 2"/>
          <p:cNvSpPr>
            <a:spLocks noGrp="1"/>
          </p:cNvSpPr>
          <p:nvPr>
            <p:ph type="title"/>
          </p:nvPr>
        </p:nvSpPr>
        <p:spPr>
          <a:xfrm>
            <a:off x="2902226" y="409114"/>
            <a:ext cx="5462546" cy="534422"/>
          </a:xfrm>
        </p:spPr>
        <p:txBody>
          <a:bodyPr>
            <a:normAutofit fontScale="90000"/>
          </a:bodyPr>
          <a:lstStyle/>
          <a:p>
            <a:r>
              <a:rPr lang="en-US" dirty="0"/>
              <a:t>Evergreen Lake Dredging</a:t>
            </a:r>
          </a:p>
        </p:txBody>
      </p:sp>
      <p:graphicFrame>
        <p:nvGraphicFramePr>
          <p:cNvPr id="5" name="Chart 4"/>
          <p:cNvGraphicFramePr/>
          <p:nvPr>
            <p:extLst>
              <p:ext uri="{D42A27DB-BD31-4B8C-83A1-F6EECF244321}">
                <p14:modId xmlns:p14="http://schemas.microsoft.com/office/powerpoint/2010/main" val="480936962"/>
              </p:ext>
            </p:extLst>
          </p:nvPr>
        </p:nvGraphicFramePr>
        <p:xfrm>
          <a:off x="929392" y="1075372"/>
          <a:ext cx="5907405" cy="2840355"/>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descr="030.JPG"/>
          <p:cNvPicPr>
            <a:picLocks noChangeAspect="1"/>
          </p:cNvPicPr>
          <p:nvPr/>
        </p:nvPicPr>
        <p:blipFill>
          <a:blip r:embed="rId4" cstate="print"/>
          <a:srcRect t="34375"/>
          <a:stretch>
            <a:fillRect/>
          </a:stretch>
        </p:blipFill>
        <p:spPr>
          <a:xfrm>
            <a:off x="2667000" y="4047563"/>
            <a:ext cx="6119056" cy="2677087"/>
          </a:xfrm>
          <a:prstGeom prst="rect">
            <a:avLst/>
          </a:prstGeom>
        </p:spPr>
      </p:pic>
      <p:pic>
        <p:nvPicPr>
          <p:cNvPr id="4" name="Picture 3" descr="EvergreenLake_Sediment 1_2013.jpg"/>
          <p:cNvPicPr>
            <a:picLocks noChangeAspect="1"/>
          </p:cNvPicPr>
          <p:nvPr/>
        </p:nvPicPr>
        <p:blipFill>
          <a:blip r:embed="rId5" cstate="print"/>
          <a:stretch>
            <a:fillRect/>
          </a:stretch>
        </p:blipFill>
        <p:spPr>
          <a:xfrm>
            <a:off x="7146897" y="938145"/>
            <a:ext cx="4533569" cy="2933485"/>
          </a:xfrm>
          <a:prstGeom prst="rect">
            <a:avLst/>
          </a:prstGeom>
        </p:spPr>
      </p:pic>
    </p:spTree>
    <p:extLst>
      <p:ext uri="{BB962C8B-B14F-4D97-AF65-F5344CB8AC3E}">
        <p14:creationId xmlns:p14="http://schemas.microsoft.com/office/powerpoint/2010/main" val="29940402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0136" y="391650"/>
            <a:ext cx="4432153" cy="673826"/>
          </a:xfrm>
        </p:spPr>
        <p:txBody>
          <a:bodyPr/>
          <a:lstStyle/>
          <a:p>
            <a:r>
              <a:rPr lang="en-US" dirty="0"/>
              <a:t>Evergreen Station</a:t>
            </a:r>
          </a:p>
        </p:txBody>
      </p:sp>
      <p:graphicFrame>
        <p:nvGraphicFramePr>
          <p:cNvPr id="3" name="Chart 2"/>
          <p:cNvGraphicFramePr>
            <a:graphicFrameLocks/>
          </p:cNvGraphicFramePr>
          <p:nvPr>
            <p:extLst>
              <p:ext uri="{D42A27DB-BD31-4B8C-83A1-F6EECF244321}">
                <p14:modId xmlns:p14="http://schemas.microsoft.com/office/powerpoint/2010/main" val="3643532826"/>
              </p:ext>
            </p:extLst>
          </p:nvPr>
        </p:nvGraphicFramePr>
        <p:xfrm>
          <a:off x="524786" y="1065476"/>
          <a:ext cx="11020508" cy="526450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361478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9892" y="618517"/>
            <a:ext cx="4293705" cy="780913"/>
          </a:xfrm>
        </p:spPr>
        <p:txBody>
          <a:bodyPr/>
          <a:lstStyle/>
          <a:p>
            <a:r>
              <a:rPr lang="en-US" dirty="0"/>
              <a:t>Morrison Station</a:t>
            </a:r>
          </a:p>
        </p:txBody>
      </p:sp>
      <p:pic>
        <p:nvPicPr>
          <p:cNvPr id="4" name="Content Placeholder 3"/>
          <p:cNvPicPr>
            <a:picLocks noGrp="1" noChangeAspect="1"/>
          </p:cNvPicPr>
          <p:nvPr>
            <p:ph sz="quarter" idx="13"/>
          </p:nvPr>
        </p:nvPicPr>
        <p:blipFill>
          <a:blip r:embed="rId3"/>
          <a:stretch>
            <a:fillRect/>
          </a:stretch>
        </p:blipFill>
        <p:spPr>
          <a:xfrm>
            <a:off x="288752" y="1399429"/>
            <a:ext cx="10890635" cy="4667415"/>
          </a:xfrm>
        </p:spPr>
      </p:pic>
    </p:spTree>
    <p:extLst>
      <p:ext uri="{BB962C8B-B14F-4D97-AF65-F5344CB8AC3E}">
        <p14:creationId xmlns:p14="http://schemas.microsoft.com/office/powerpoint/2010/main" val="23033911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9564" y="189146"/>
            <a:ext cx="5282943" cy="733205"/>
          </a:xfrm>
        </p:spPr>
        <p:txBody>
          <a:bodyPr/>
          <a:lstStyle/>
          <a:p>
            <a:r>
              <a:rPr lang="en-US" dirty="0"/>
              <a:t>Morrison Long-Term</a:t>
            </a:r>
          </a:p>
        </p:txBody>
      </p:sp>
      <p:pic>
        <p:nvPicPr>
          <p:cNvPr id="4" name="Content Placeholder 3"/>
          <p:cNvPicPr>
            <a:picLocks noGrp="1" noChangeAspect="1"/>
          </p:cNvPicPr>
          <p:nvPr>
            <p:ph sz="quarter" idx="13"/>
          </p:nvPr>
        </p:nvPicPr>
        <p:blipFill>
          <a:blip r:embed="rId3"/>
          <a:stretch>
            <a:fillRect/>
          </a:stretch>
        </p:blipFill>
        <p:spPr>
          <a:xfrm>
            <a:off x="465706" y="1137037"/>
            <a:ext cx="11532811" cy="5430740"/>
          </a:xfrm>
          <a:gradFill>
            <a:gsLst>
              <a:gs pos="0">
                <a:schemeClr val="accent1">
                  <a:lumMod val="5000"/>
                  <a:lumOff val="95000"/>
                </a:schemeClr>
              </a:gs>
              <a:gs pos="53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Tree>
    <p:extLst>
      <p:ext uri="{BB962C8B-B14F-4D97-AF65-F5344CB8AC3E}">
        <p14:creationId xmlns:p14="http://schemas.microsoft.com/office/powerpoint/2010/main" val="23304855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3163015466"/>
              </p:ext>
            </p:extLst>
          </p:nvPr>
        </p:nvGraphicFramePr>
        <p:xfrm>
          <a:off x="310100" y="516835"/>
          <a:ext cx="11418073" cy="587601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126831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308417"/>
            <a:ext cx="6480313" cy="812718"/>
          </a:xfrm>
        </p:spPr>
        <p:txBody>
          <a:bodyPr/>
          <a:lstStyle/>
          <a:p>
            <a:r>
              <a:rPr lang="en-US" dirty="0"/>
              <a:t>Bear Creek Lake Park Station</a:t>
            </a:r>
          </a:p>
        </p:txBody>
      </p:sp>
      <p:graphicFrame>
        <p:nvGraphicFramePr>
          <p:cNvPr id="6" name="Content Placeholder 5"/>
          <p:cNvGraphicFramePr>
            <a:graphicFrameLocks noGrp="1"/>
          </p:cNvGraphicFramePr>
          <p:nvPr>
            <p:ph sz="quarter" idx="13"/>
            <p:extLst>
              <p:ext uri="{D42A27DB-BD31-4B8C-83A1-F6EECF244321}">
                <p14:modId xmlns:p14="http://schemas.microsoft.com/office/powerpoint/2010/main" val="1714695948"/>
              </p:ext>
            </p:extLst>
          </p:nvPr>
        </p:nvGraphicFramePr>
        <p:xfrm>
          <a:off x="527436" y="1121135"/>
          <a:ext cx="10911840" cy="520015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53109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8270.JPG"/>
          <p:cNvPicPr>
            <a:picLocks noGrp="1" noChangeAspect="1"/>
          </p:cNvPicPr>
          <p:nvPr>
            <p:ph sz="quarter" idx="13"/>
          </p:nvPr>
        </p:nvPicPr>
        <p:blipFill>
          <a:blip r:embed="rId3" cstate="print"/>
          <a:stretch>
            <a:fillRect/>
          </a:stretch>
        </p:blipFill>
        <p:spPr>
          <a:xfrm>
            <a:off x="1517088" y="363362"/>
            <a:ext cx="8748045" cy="5833356"/>
          </a:xfrm>
          <a:prstGeom prst="rect">
            <a:avLst/>
          </a:prstGeom>
        </p:spPr>
      </p:pic>
    </p:spTree>
    <p:extLst>
      <p:ext uri="{BB962C8B-B14F-4D97-AF65-F5344CB8AC3E}">
        <p14:creationId xmlns:p14="http://schemas.microsoft.com/office/powerpoint/2010/main" val="20624834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08626" y="737419"/>
            <a:ext cx="11464219" cy="5592302"/>
          </a:xfrm>
          <a:prstGeom prst="rect">
            <a:avLst/>
          </a:prstGeom>
        </p:spPr>
      </p:pic>
    </p:spTree>
    <p:extLst>
      <p:ext uri="{BB962C8B-B14F-4D97-AF65-F5344CB8AC3E}">
        <p14:creationId xmlns:p14="http://schemas.microsoft.com/office/powerpoint/2010/main" val="540073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7"/>
            <a:ext cx="10364451" cy="2347320"/>
          </a:xfrm>
        </p:spPr>
        <p:txBody>
          <a:bodyPr>
            <a:normAutofit fontScale="90000"/>
          </a:bodyPr>
          <a:lstStyle/>
          <a:p>
            <a:pPr lvl="0"/>
            <a:r>
              <a:rPr lang="en-US" cap="none" dirty="0">
                <a:latin typeface="Lucida Calligraphy" pitchFamily="66" charset="0"/>
                <a:ea typeface="Times New Roman" pitchFamily="18" charset="0"/>
                <a:cs typeface="Arial" pitchFamily="34" charset="0"/>
              </a:rPr>
              <a:t>The Bear Creek Watershed Association protects &amp; restores water &amp; environmental quality within the Bear Creek Watershed from the effects of land use.</a:t>
            </a:r>
            <a:br>
              <a:rPr lang="en-US" cap="none" dirty="0">
                <a:latin typeface="Lucida Calligraphy" pitchFamily="66" charset="0"/>
                <a:cs typeface="Arial" pitchFamily="34" charset="0"/>
              </a:rPr>
            </a:br>
            <a:endParaRPr lang="en-US" dirty="0"/>
          </a:p>
        </p:txBody>
      </p:sp>
      <p:pic>
        <p:nvPicPr>
          <p:cNvPr id="5" name="Picture 4" descr="099.JPG"/>
          <p:cNvPicPr>
            <a:picLocks noChangeAspect="1"/>
          </p:cNvPicPr>
          <p:nvPr/>
        </p:nvPicPr>
        <p:blipFill>
          <a:blip r:embed="rId3" cstate="print"/>
          <a:stretch>
            <a:fillRect/>
          </a:stretch>
        </p:blipFill>
        <p:spPr>
          <a:xfrm>
            <a:off x="243348" y="3106994"/>
            <a:ext cx="3886200" cy="2590800"/>
          </a:xfrm>
          <a:prstGeom prst="rect">
            <a:avLst/>
          </a:prstGeom>
        </p:spPr>
      </p:pic>
      <p:pic>
        <p:nvPicPr>
          <p:cNvPr id="6" name="Picture 5" descr="IMG_8864.JPG"/>
          <p:cNvPicPr>
            <a:picLocks noChangeAspect="1"/>
          </p:cNvPicPr>
          <p:nvPr/>
        </p:nvPicPr>
        <p:blipFill>
          <a:blip r:embed="rId4" cstate="print"/>
          <a:stretch>
            <a:fillRect/>
          </a:stretch>
        </p:blipFill>
        <p:spPr>
          <a:xfrm>
            <a:off x="4340942" y="3106994"/>
            <a:ext cx="3886200" cy="2590800"/>
          </a:xfrm>
          <a:prstGeom prst="rect">
            <a:avLst/>
          </a:prstGeom>
        </p:spPr>
      </p:pic>
      <p:pic>
        <p:nvPicPr>
          <p:cNvPr id="7" name="Picture 6" descr="036 (2).JPG"/>
          <p:cNvPicPr/>
          <p:nvPr/>
        </p:nvPicPr>
        <p:blipFill>
          <a:blip r:embed="rId5" cstate="print"/>
          <a:srcRect t="38517"/>
          <a:stretch>
            <a:fillRect/>
          </a:stretch>
        </p:blipFill>
        <p:spPr>
          <a:xfrm>
            <a:off x="8438536" y="2528558"/>
            <a:ext cx="3472518" cy="3169236"/>
          </a:xfrm>
          <a:prstGeom prst="rect">
            <a:avLst/>
          </a:prstGeom>
        </p:spPr>
      </p:pic>
    </p:spTree>
    <p:extLst>
      <p:ext uri="{BB962C8B-B14F-4D97-AF65-F5344CB8AC3E}">
        <p14:creationId xmlns:p14="http://schemas.microsoft.com/office/powerpoint/2010/main" val="24858848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0725" y="639097"/>
            <a:ext cx="11467861" cy="5660103"/>
          </a:xfrm>
          <a:prstGeom prst="rect">
            <a:avLst/>
          </a:prstGeom>
        </p:spPr>
      </p:pic>
    </p:spTree>
    <p:extLst>
      <p:ext uri="{BB962C8B-B14F-4D97-AF65-F5344CB8AC3E}">
        <p14:creationId xmlns:p14="http://schemas.microsoft.com/office/powerpoint/2010/main" val="466470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9143" y="644056"/>
            <a:ext cx="11373613" cy="5589596"/>
          </a:xfrm>
          <a:prstGeom prst="rect">
            <a:avLst/>
          </a:prstGeom>
        </p:spPr>
      </p:pic>
    </p:spTree>
    <p:extLst>
      <p:ext uri="{BB962C8B-B14F-4D97-AF65-F5344CB8AC3E}">
        <p14:creationId xmlns:p14="http://schemas.microsoft.com/office/powerpoint/2010/main" val="34377557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1026" y="268661"/>
            <a:ext cx="2221690" cy="439006"/>
          </a:xfrm>
        </p:spPr>
        <p:txBody>
          <a:bodyPr>
            <a:normAutofit fontScale="90000"/>
          </a:bodyPr>
          <a:lstStyle/>
          <a:p>
            <a:r>
              <a:rPr lang="en-US" dirty="0"/>
              <a:t>El Nino</a:t>
            </a:r>
          </a:p>
        </p:txBody>
      </p:sp>
      <p:pic>
        <p:nvPicPr>
          <p:cNvPr id="3" name="Picture 2"/>
          <p:cNvPicPr>
            <a:picLocks noChangeAspect="1"/>
          </p:cNvPicPr>
          <p:nvPr/>
        </p:nvPicPr>
        <p:blipFill>
          <a:blip r:embed="rId3"/>
          <a:stretch>
            <a:fillRect/>
          </a:stretch>
        </p:blipFill>
        <p:spPr>
          <a:xfrm>
            <a:off x="654716" y="1017767"/>
            <a:ext cx="10747454" cy="5375082"/>
          </a:xfrm>
          <a:prstGeom prst="rect">
            <a:avLst/>
          </a:prstGeom>
        </p:spPr>
      </p:pic>
    </p:spTree>
    <p:extLst>
      <p:ext uri="{BB962C8B-B14F-4D97-AF65-F5344CB8AC3E}">
        <p14:creationId xmlns:p14="http://schemas.microsoft.com/office/powerpoint/2010/main" val="14725906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194560" y="199817"/>
            <a:ext cx="8356821" cy="6219825"/>
          </a:xfrm>
          <a:prstGeom prst="rect">
            <a:avLst/>
          </a:prstGeom>
        </p:spPr>
      </p:pic>
    </p:spTree>
    <p:extLst>
      <p:ext uri="{BB962C8B-B14F-4D97-AF65-F5344CB8AC3E}">
        <p14:creationId xmlns:p14="http://schemas.microsoft.com/office/powerpoint/2010/main" val="35859057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62108" y="548641"/>
            <a:ext cx="10583186" cy="5907332"/>
          </a:xfrm>
          <a:prstGeom prst="rect">
            <a:avLst/>
          </a:prstGeom>
        </p:spPr>
      </p:pic>
    </p:spTree>
    <p:extLst>
      <p:ext uri="{BB962C8B-B14F-4D97-AF65-F5344CB8AC3E}">
        <p14:creationId xmlns:p14="http://schemas.microsoft.com/office/powerpoint/2010/main" val="35122324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21876" y="818985"/>
            <a:ext cx="10616383" cy="5168348"/>
          </a:xfrm>
          <a:prstGeom prst="rect">
            <a:avLst/>
          </a:prstGeom>
        </p:spPr>
      </p:pic>
    </p:spTree>
    <p:extLst>
      <p:ext uri="{BB962C8B-B14F-4D97-AF65-F5344CB8AC3E}">
        <p14:creationId xmlns:p14="http://schemas.microsoft.com/office/powerpoint/2010/main" val="1189367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58742" y="446765"/>
            <a:ext cx="10225376" cy="5869013"/>
          </a:xfrm>
          <a:prstGeom prst="rect">
            <a:avLst/>
          </a:prstGeom>
        </p:spPr>
      </p:pic>
    </p:spTree>
    <p:extLst>
      <p:ext uri="{BB962C8B-B14F-4D97-AF65-F5344CB8AC3E}">
        <p14:creationId xmlns:p14="http://schemas.microsoft.com/office/powerpoint/2010/main" val="3471134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234318" y="247650"/>
            <a:ext cx="7285920" cy="6362700"/>
          </a:xfrm>
          <a:prstGeom prst="rect">
            <a:avLst/>
          </a:prstGeom>
        </p:spPr>
      </p:pic>
    </p:spTree>
    <p:extLst>
      <p:ext uri="{BB962C8B-B14F-4D97-AF65-F5344CB8AC3E}">
        <p14:creationId xmlns:p14="http://schemas.microsoft.com/office/powerpoint/2010/main" val="20514228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71762" y="247650"/>
            <a:ext cx="6848475" cy="6362700"/>
          </a:xfrm>
          <a:prstGeom prst="rect">
            <a:avLst/>
          </a:prstGeom>
        </p:spPr>
      </p:pic>
    </p:spTree>
    <p:extLst>
      <p:ext uri="{BB962C8B-B14F-4D97-AF65-F5344CB8AC3E}">
        <p14:creationId xmlns:p14="http://schemas.microsoft.com/office/powerpoint/2010/main" val="11422194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58470" y="0"/>
            <a:ext cx="8875060" cy="6858000"/>
          </a:xfrm>
          <a:prstGeom prst="rect">
            <a:avLst/>
          </a:prstGeom>
        </p:spPr>
      </p:pic>
    </p:spTree>
    <p:extLst>
      <p:ext uri="{BB962C8B-B14F-4D97-AF65-F5344CB8AC3E}">
        <p14:creationId xmlns:p14="http://schemas.microsoft.com/office/powerpoint/2010/main" val="1829786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ear Creek Watershed Map_2011.jpg"/>
          <p:cNvPicPr>
            <a:picLocks noChangeAspect="1"/>
          </p:cNvPicPr>
          <p:nvPr/>
        </p:nvPicPr>
        <p:blipFill>
          <a:blip r:embed="rId3" cstate="print"/>
          <a:srcRect l="5983" t="10268" r="5661" b="9483"/>
          <a:stretch>
            <a:fillRect/>
          </a:stretch>
        </p:blipFill>
        <p:spPr>
          <a:xfrm>
            <a:off x="1828801" y="990600"/>
            <a:ext cx="8557491" cy="5181600"/>
          </a:xfrm>
          <a:prstGeom prst="rect">
            <a:avLst/>
          </a:prstGeom>
        </p:spPr>
      </p:pic>
      <p:sp>
        <p:nvSpPr>
          <p:cNvPr id="3" name="TextBox 2"/>
          <p:cNvSpPr txBox="1"/>
          <p:nvPr/>
        </p:nvSpPr>
        <p:spPr>
          <a:xfrm>
            <a:off x="4194313" y="339919"/>
            <a:ext cx="4648200" cy="461665"/>
          </a:xfrm>
          <a:prstGeom prst="rect">
            <a:avLst/>
          </a:prstGeom>
          <a:noFill/>
        </p:spPr>
        <p:txBody>
          <a:bodyPr wrap="square" rtlCol="0">
            <a:spAutoFit/>
          </a:bodyPr>
          <a:lstStyle/>
          <a:p>
            <a:r>
              <a:rPr lang="en-US" sz="2400" dirty="0"/>
              <a:t>Bear Creek Watershed 2016</a:t>
            </a:r>
          </a:p>
        </p:txBody>
      </p:sp>
    </p:spTree>
    <p:extLst>
      <p:ext uri="{BB962C8B-B14F-4D97-AF65-F5344CB8AC3E}">
        <p14:creationId xmlns:p14="http://schemas.microsoft.com/office/powerpoint/2010/main" val="20346208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910574" y="514349"/>
            <a:ext cx="7957326" cy="6148843"/>
          </a:xfrm>
          <a:prstGeom prst="rect">
            <a:avLst/>
          </a:prstGeom>
        </p:spPr>
      </p:pic>
    </p:spTree>
    <p:extLst>
      <p:ext uri="{BB962C8B-B14F-4D97-AF65-F5344CB8AC3E}">
        <p14:creationId xmlns:p14="http://schemas.microsoft.com/office/powerpoint/2010/main" val="26187071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08383" y="514349"/>
            <a:ext cx="7859517" cy="6073263"/>
          </a:xfrm>
          <a:prstGeom prst="rect">
            <a:avLst/>
          </a:prstGeom>
        </p:spPr>
      </p:pic>
    </p:spTree>
    <p:extLst>
      <p:ext uri="{BB962C8B-B14F-4D97-AF65-F5344CB8AC3E}">
        <p14:creationId xmlns:p14="http://schemas.microsoft.com/office/powerpoint/2010/main" val="25711563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59280" y="514350"/>
            <a:ext cx="7808620" cy="6033934"/>
          </a:xfrm>
          <a:prstGeom prst="rect">
            <a:avLst/>
          </a:prstGeom>
        </p:spPr>
      </p:pic>
    </p:spTree>
    <p:extLst>
      <p:ext uri="{BB962C8B-B14F-4D97-AF65-F5344CB8AC3E}">
        <p14:creationId xmlns:p14="http://schemas.microsoft.com/office/powerpoint/2010/main" val="8908312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63329" y="461177"/>
            <a:ext cx="8825851" cy="6101204"/>
          </a:xfrm>
          <a:prstGeom prst="rect">
            <a:avLst/>
          </a:prstGeom>
        </p:spPr>
      </p:pic>
    </p:spTree>
    <p:extLst>
      <p:ext uri="{BB962C8B-B14F-4D97-AF65-F5344CB8AC3E}">
        <p14:creationId xmlns:p14="http://schemas.microsoft.com/office/powerpoint/2010/main" val="32225983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05231" y="389614"/>
            <a:ext cx="10448013" cy="6027089"/>
          </a:xfrm>
          <a:prstGeom prst="rect">
            <a:avLst/>
          </a:prstGeom>
        </p:spPr>
      </p:pic>
    </p:spTree>
    <p:extLst>
      <p:ext uri="{BB962C8B-B14F-4D97-AF65-F5344CB8AC3E}">
        <p14:creationId xmlns:p14="http://schemas.microsoft.com/office/powerpoint/2010/main" val="19548496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4887" y="795131"/>
            <a:ext cx="10575235" cy="5856392"/>
          </a:xfrm>
          <a:prstGeom prst="rect">
            <a:avLst/>
          </a:prstGeom>
        </p:spPr>
      </p:pic>
    </p:spTree>
    <p:extLst>
      <p:ext uri="{BB962C8B-B14F-4D97-AF65-F5344CB8AC3E}">
        <p14:creationId xmlns:p14="http://schemas.microsoft.com/office/powerpoint/2010/main" val="31026468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61883" y="882595"/>
            <a:ext cx="10356189" cy="5510253"/>
          </a:xfrm>
          <a:prstGeom prst="rect">
            <a:avLst/>
          </a:prstGeom>
        </p:spPr>
      </p:pic>
    </p:spTree>
    <p:extLst>
      <p:ext uri="{BB962C8B-B14F-4D97-AF65-F5344CB8AC3E}">
        <p14:creationId xmlns:p14="http://schemas.microsoft.com/office/powerpoint/2010/main" val="6854690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80103" y="985963"/>
            <a:ext cx="10726652" cy="5494350"/>
          </a:xfrm>
          <a:prstGeom prst="rect">
            <a:avLst/>
          </a:prstGeom>
        </p:spPr>
      </p:pic>
    </p:spTree>
    <p:extLst>
      <p:ext uri="{BB962C8B-B14F-4D97-AF65-F5344CB8AC3E}">
        <p14:creationId xmlns:p14="http://schemas.microsoft.com/office/powerpoint/2010/main" val="29868016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27355" y="707667"/>
            <a:ext cx="9653396" cy="6017840"/>
          </a:xfrm>
          <a:prstGeom prst="rect">
            <a:avLst/>
          </a:prstGeom>
        </p:spPr>
      </p:pic>
    </p:spTree>
    <p:extLst>
      <p:ext uri="{BB962C8B-B14F-4D97-AF65-F5344CB8AC3E}">
        <p14:creationId xmlns:p14="http://schemas.microsoft.com/office/powerpoint/2010/main" val="16046942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25432" y="2075290"/>
            <a:ext cx="6970643" cy="3631763"/>
          </a:xfrm>
          <a:prstGeom prst="rect">
            <a:avLst/>
          </a:prstGeom>
        </p:spPr>
        <p:txBody>
          <a:bodyPr wrap="square">
            <a:spAutoFit/>
          </a:bodyPr>
          <a:lstStyle/>
          <a:p>
            <a:endParaRPr lang="en-US" sz="1000" dirty="0">
              <a:solidFill>
                <a:srgbClr val="000000"/>
              </a:solidFill>
              <a:latin typeface="Calibri" panose="020F0502020204030204" pitchFamily="34" charset="0"/>
            </a:endParaRPr>
          </a:p>
          <a:p>
            <a:endParaRPr lang="en-US" sz="1000" dirty="0">
              <a:latin typeface="Calibri" panose="020F0502020204030204" pitchFamily="34" charset="0"/>
            </a:endParaRPr>
          </a:p>
          <a:p>
            <a:r>
              <a:rPr lang="en-US" sz="2400" dirty="0">
                <a:solidFill>
                  <a:srgbClr val="3D3D3D"/>
                </a:solidFill>
                <a:latin typeface="Calibri" panose="020F0502020204030204" pitchFamily="34" charset="0"/>
              </a:rPr>
              <a:t>Historical climate observations </a:t>
            </a:r>
          </a:p>
          <a:p>
            <a:r>
              <a:rPr lang="en-US" dirty="0">
                <a:solidFill>
                  <a:srgbClr val="3D3D3D"/>
                </a:solidFill>
                <a:latin typeface="Calibri" panose="020F0502020204030204" pitchFamily="34" charset="0"/>
              </a:rPr>
              <a:t>Temperature rises – water and air </a:t>
            </a:r>
          </a:p>
          <a:p>
            <a:r>
              <a:rPr lang="en-US" dirty="0">
                <a:solidFill>
                  <a:srgbClr val="3D3D3D"/>
                </a:solidFill>
                <a:latin typeface="Calibri" panose="020F0502020204030204" pitchFamily="34" charset="0"/>
              </a:rPr>
              <a:t>Shifts in precipitation patterns and timing – Spring runoff period earlier</a:t>
            </a:r>
          </a:p>
          <a:p>
            <a:r>
              <a:rPr lang="en-US" dirty="0">
                <a:solidFill>
                  <a:srgbClr val="3D3D3D"/>
                </a:solidFill>
                <a:latin typeface="Calibri" panose="020F0502020204030204" pitchFamily="34" charset="0"/>
              </a:rPr>
              <a:t>Drought and Flood </a:t>
            </a:r>
          </a:p>
          <a:p>
            <a:endParaRPr lang="en-US" dirty="0">
              <a:solidFill>
                <a:srgbClr val="3D3D3D"/>
              </a:solidFill>
              <a:latin typeface="Calibri" panose="020F0502020204030204" pitchFamily="34" charset="0"/>
            </a:endParaRPr>
          </a:p>
          <a:p>
            <a:r>
              <a:rPr lang="en-US" sz="2400" dirty="0">
                <a:solidFill>
                  <a:srgbClr val="3D3D3D"/>
                </a:solidFill>
                <a:latin typeface="Calibri" panose="020F0502020204030204" pitchFamily="34" charset="0"/>
              </a:rPr>
              <a:t>Future climate concerns </a:t>
            </a:r>
          </a:p>
          <a:p>
            <a:r>
              <a:rPr lang="en-US" dirty="0">
                <a:solidFill>
                  <a:srgbClr val="3D3D3D"/>
                </a:solidFill>
                <a:latin typeface="Calibri" panose="020F0502020204030204" pitchFamily="34" charset="0"/>
              </a:rPr>
              <a:t>Increased frequency and severity of droughts </a:t>
            </a:r>
          </a:p>
          <a:p>
            <a:r>
              <a:rPr lang="en-US" dirty="0">
                <a:solidFill>
                  <a:srgbClr val="3D3D3D"/>
                </a:solidFill>
                <a:latin typeface="Calibri" panose="020F0502020204030204" pitchFamily="34" charset="0"/>
              </a:rPr>
              <a:t>Increased precipitation and more frequent intense precipitation events </a:t>
            </a:r>
          </a:p>
          <a:p>
            <a:r>
              <a:rPr lang="en-US" dirty="0">
                <a:solidFill>
                  <a:srgbClr val="3D3D3D"/>
                </a:solidFill>
                <a:latin typeface="Calibri" panose="020F0502020204030204" pitchFamily="34" charset="0"/>
              </a:rPr>
              <a:t>Changes in water quality and availability</a:t>
            </a:r>
          </a:p>
          <a:p>
            <a:r>
              <a:rPr lang="en-US" dirty="0">
                <a:solidFill>
                  <a:srgbClr val="3D3D3D"/>
                </a:solidFill>
                <a:latin typeface="Calibri" panose="020F0502020204030204" pitchFamily="34" charset="0"/>
              </a:rPr>
              <a:t>Increasing water temperatures in cold water streams </a:t>
            </a:r>
          </a:p>
          <a:p>
            <a:endParaRPr lang="en-US" dirty="0">
              <a:solidFill>
                <a:srgbClr val="3D3D3D"/>
              </a:solidFill>
              <a:latin typeface="Calibri" panose="020F0502020204030204" pitchFamily="34" charset="0"/>
            </a:endParaRPr>
          </a:p>
        </p:txBody>
      </p:sp>
      <p:sp>
        <p:nvSpPr>
          <p:cNvPr id="5" name="Rectangle 4"/>
          <p:cNvSpPr/>
          <p:nvPr/>
        </p:nvSpPr>
        <p:spPr>
          <a:xfrm>
            <a:off x="1415332" y="526824"/>
            <a:ext cx="9279171" cy="1354217"/>
          </a:xfrm>
          <a:prstGeom prst="rect">
            <a:avLst/>
          </a:prstGeom>
        </p:spPr>
        <p:txBody>
          <a:bodyPr wrap="square">
            <a:spAutoFit/>
          </a:bodyPr>
          <a:lstStyle/>
          <a:p>
            <a:endParaRPr lang="en-US" sz="1000" dirty="0">
              <a:latin typeface="Calibri" panose="020F0502020204030204" pitchFamily="34" charset="0"/>
            </a:endParaRPr>
          </a:p>
          <a:p>
            <a:pPr marR="14000"/>
            <a:r>
              <a:rPr lang="en-US" dirty="0">
                <a:latin typeface="Calibri" panose="020F0502020204030204" pitchFamily="34" charset="0"/>
              </a:rPr>
              <a:t>Use EPA Climate Resilience Evaluation and Awareness Tool (CREAT) to understand utility vulnerabilities to climate change impacts, particularly how current water quality and supply problems may worsen with increased periods of drought and more frequent extreme storm events, and how the information from the CREAT assessment can be applied at a</a:t>
            </a:r>
            <a:r>
              <a:rPr lang="en-US" dirty="0">
                <a:solidFill>
                  <a:srgbClr val="FFFFFF"/>
                </a:solidFill>
                <a:latin typeface="Calibri" panose="020F0502020204030204" pitchFamily="34" charset="0"/>
              </a:rPr>
              <a:t> </a:t>
            </a:r>
            <a:r>
              <a:rPr lang="en-US" dirty="0">
                <a:latin typeface="Calibri" panose="020F0502020204030204" pitchFamily="34" charset="0"/>
              </a:rPr>
              <a:t>watershed scale. </a:t>
            </a:r>
            <a:endParaRPr lang="en-US" dirty="0"/>
          </a:p>
        </p:txBody>
      </p:sp>
    </p:spTree>
    <p:extLst>
      <p:ext uri="{BB962C8B-B14F-4D97-AF65-F5344CB8AC3E}">
        <p14:creationId xmlns:p14="http://schemas.microsoft.com/office/powerpoint/2010/main" val="28955732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76400" y="1481329"/>
            <a:ext cx="8686800" cy="3166871"/>
          </a:xfrm>
        </p:spPr>
        <p:txBody>
          <a:bodyPr>
            <a:normAutofit fontScale="70000" lnSpcReduction="20000"/>
          </a:bodyPr>
          <a:lstStyle/>
          <a:p>
            <a:r>
              <a:rPr lang="en-US" dirty="0"/>
              <a:t>Recreational Users Bear Creek Park &gt; 580,000</a:t>
            </a:r>
          </a:p>
          <a:p>
            <a:r>
              <a:rPr lang="en-US" dirty="0"/>
              <a:t>People Traveling to Mt. Evans &gt; 177,000</a:t>
            </a:r>
          </a:p>
          <a:p>
            <a:r>
              <a:rPr lang="en-US" dirty="0"/>
              <a:t>Mt. Evans Wilderness lower access &gt; 25,000 </a:t>
            </a:r>
          </a:p>
          <a:p>
            <a:r>
              <a:rPr lang="en-US" dirty="0"/>
              <a:t>Users Denver Mountain Parks &gt; 225,000</a:t>
            </a:r>
          </a:p>
          <a:p>
            <a:r>
              <a:rPr lang="en-US" dirty="0"/>
              <a:t>Jefferson County Open Space &gt; 80,000</a:t>
            </a:r>
          </a:p>
          <a:p>
            <a:r>
              <a:rPr lang="en-US" dirty="0"/>
              <a:t>Users Evergreen Lake &gt; 275,000</a:t>
            </a:r>
          </a:p>
          <a:p>
            <a:r>
              <a:rPr lang="en-US" dirty="0"/>
              <a:t>Attendees &amp; Visitors Red Rocks/Morrison &gt;1.3 million</a:t>
            </a:r>
          </a:p>
          <a:p>
            <a:r>
              <a:rPr lang="en-US" dirty="0"/>
              <a:t>Bear Creek Park Swim Beach Use &gt; 750 per weekend</a:t>
            </a:r>
          </a:p>
          <a:p>
            <a:r>
              <a:rPr lang="en-US" dirty="0"/>
              <a:t>Fishing &gt; 65,000 people per year</a:t>
            </a:r>
          </a:p>
          <a:p>
            <a:endParaRPr lang="en-US" dirty="0"/>
          </a:p>
          <a:p>
            <a:pPr>
              <a:buNone/>
            </a:pPr>
            <a:endParaRPr lang="en-US" dirty="0"/>
          </a:p>
        </p:txBody>
      </p:sp>
      <p:sp>
        <p:nvSpPr>
          <p:cNvPr id="3" name="Title 2"/>
          <p:cNvSpPr>
            <a:spLocks noGrp="1"/>
          </p:cNvSpPr>
          <p:nvPr>
            <p:ph type="title"/>
          </p:nvPr>
        </p:nvSpPr>
        <p:spPr>
          <a:xfrm>
            <a:off x="913775" y="618518"/>
            <a:ext cx="10364451" cy="947890"/>
          </a:xfrm>
        </p:spPr>
        <p:txBody>
          <a:bodyPr>
            <a:normAutofit/>
          </a:bodyPr>
          <a:lstStyle/>
          <a:p>
            <a:pPr algn="ctr"/>
            <a:r>
              <a:rPr lang="en-US" sz="2800" dirty="0">
                <a:solidFill>
                  <a:schemeClr val="bg2">
                    <a:lumMod val="50000"/>
                  </a:schemeClr>
                </a:solidFill>
              </a:rPr>
              <a:t>2015 Estimates of Recreation Use Bear Creek Watershed</a:t>
            </a:r>
          </a:p>
        </p:txBody>
      </p:sp>
      <p:sp>
        <p:nvSpPr>
          <p:cNvPr id="7" name="TextBox 6"/>
          <p:cNvSpPr txBox="1"/>
          <p:nvPr/>
        </p:nvSpPr>
        <p:spPr>
          <a:xfrm>
            <a:off x="383797" y="4741902"/>
            <a:ext cx="6248400" cy="369332"/>
          </a:xfrm>
          <a:prstGeom prst="rect">
            <a:avLst/>
          </a:prstGeom>
          <a:solidFill>
            <a:schemeClr val="accent3">
              <a:lumMod val="40000"/>
              <a:lumOff val="60000"/>
            </a:schemeClr>
          </a:solidFill>
        </p:spPr>
        <p:txBody>
          <a:bodyPr wrap="square" rtlCol="0">
            <a:spAutoFit/>
          </a:bodyPr>
          <a:lstStyle/>
          <a:p>
            <a:r>
              <a:rPr lang="en-US" dirty="0"/>
              <a:t>BCWA Fact Sheet 35 Recreational Uses in BCW &gt;50</a:t>
            </a:r>
          </a:p>
        </p:txBody>
      </p:sp>
      <p:sp>
        <p:nvSpPr>
          <p:cNvPr id="6" name="Rectangle 5"/>
          <p:cNvSpPr/>
          <p:nvPr/>
        </p:nvSpPr>
        <p:spPr>
          <a:xfrm>
            <a:off x="724896" y="5326013"/>
            <a:ext cx="3726789"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none">
            <a:spAutoFit/>
          </a:bodyPr>
          <a:lstStyle/>
          <a:p>
            <a:r>
              <a:rPr lang="en-US" dirty="0"/>
              <a:t>BCWA Fact Sheet 36 Larger Mammals</a:t>
            </a:r>
          </a:p>
        </p:txBody>
      </p:sp>
      <p:sp>
        <p:nvSpPr>
          <p:cNvPr id="8" name="Rectangle 7"/>
          <p:cNvSpPr/>
          <p:nvPr/>
        </p:nvSpPr>
        <p:spPr>
          <a:xfrm>
            <a:off x="1398104" y="5920381"/>
            <a:ext cx="3811556" cy="369332"/>
          </a:xfrm>
          <a:prstGeom prst="rect">
            <a:avLst/>
          </a:prstGeom>
          <a:solidFill>
            <a:schemeClr val="bg2">
              <a:lumMod val="90000"/>
            </a:schemeClr>
          </a:solidFill>
        </p:spPr>
        <p:txBody>
          <a:bodyPr wrap="none">
            <a:spAutoFit/>
          </a:bodyPr>
          <a:lstStyle/>
          <a:p>
            <a:r>
              <a:rPr lang="en-US" dirty="0"/>
              <a:t>BCWA Fact Sheet 37 Smaller Mammals</a:t>
            </a:r>
          </a:p>
        </p:txBody>
      </p:sp>
      <p:sp>
        <p:nvSpPr>
          <p:cNvPr id="9" name="Rectangle 8"/>
          <p:cNvSpPr/>
          <p:nvPr/>
        </p:nvSpPr>
        <p:spPr>
          <a:xfrm>
            <a:off x="4941737" y="5326013"/>
            <a:ext cx="3272947"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none">
            <a:spAutoFit/>
          </a:bodyPr>
          <a:lstStyle/>
          <a:p>
            <a:r>
              <a:rPr lang="en-US" dirty="0"/>
              <a:t>BCWA Fact Sheet 12 Fish Species</a:t>
            </a:r>
          </a:p>
        </p:txBody>
      </p:sp>
      <p:graphicFrame>
        <p:nvGraphicFramePr>
          <p:cNvPr id="10" name="Table 9"/>
          <p:cNvGraphicFramePr>
            <a:graphicFrameLocks noGrp="1"/>
          </p:cNvGraphicFramePr>
          <p:nvPr>
            <p:extLst>
              <p:ext uri="{D42A27DB-BD31-4B8C-83A1-F6EECF244321}">
                <p14:modId xmlns:p14="http://schemas.microsoft.com/office/powerpoint/2010/main" val="1136838321"/>
              </p:ext>
            </p:extLst>
          </p:nvPr>
        </p:nvGraphicFramePr>
        <p:xfrm>
          <a:off x="8588071" y="5234460"/>
          <a:ext cx="2571750" cy="552437"/>
        </p:xfrm>
        <a:graphic>
          <a:graphicData uri="http://schemas.openxmlformats.org/drawingml/2006/table">
            <a:tbl>
              <a:tblPr/>
              <a:tblGrid>
                <a:gridCol w="1285875">
                  <a:extLst>
                    <a:ext uri="{9D8B030D-6E8A-4147-A177-3AD203B41FA5}">
                      <a16:colId xmlns:a16="http://schemas.microsoft.com/office/drawing/2014/main" val="20000"/>
                    </a:ext>
                  </a:extLst>
                </a:gridCol>
                <a:gridCol w="1285875">
                  <a:extLst>
                    <a:ext uri="{9D8B030D-6E8A-4147-A177-3AD203B41FA5}">
                      <a16:colId xmlns:a16="http://schemas.microsoft.com/office/drawing/2014/main" val="20001"/>
                    </a:ext>
                  </a:extLst>
                </a:gridCol>
              </a:tblGrid>
              <a:tr h="184760">
                <a:tc gridSpan="2">
                  <a:txBody>
                    <a:bodyPr/>
                    <a:lstStyle/>
                    <a:p>
                      <a:pPr marR="0" indent="0" algn="ctr" rtl="0">
                        <a:spcBef>
                          <a:spcPts val="0"/>
                        </a:spcBef>
                        <a:spcAft>
                          <a:spcPts val="1400"/>
                        </a:spcAft>
                      </a:pPr>
                      <a:r>
                        <a:rPr lang="en-US" sz="1200" b="1" kern="1400" dirty="0">
                          <a:solidFill>
                            <a:srgbClr val="000000"/>
                          </a:solidFill>
                          <a:latin typeface="Arial"/>
                        </a:rPr>
                        <a:t>BCW Total Species</a:t>
                      </a:r>
                      <a:endParaRPr lang="en-US" sz="1000" kern="1400" dirty="0">
                        <a:solidFill>
                          <a:srgbClr val="000000"/>
                        </a:solidFill>
                        <a:latin typeface="Times New Roman"/>
                      </a:endParaRPr>
                    </a:p>
                  </a:txBody>
                  <a:tcPr marL="9525" marR="9525" marT="9525" marB="0" anchor="b">
                    <a:lnL>
                      <a:noFill/>
                    </a:lnL>
                    <a:lnR>
                      <a:noFill/>
                    </a:lnR>
                    <a:lnT>
                      <a:noFill/>
                    </a:lnT>
                    <a:lnB>
                      <a:noFill/>
                    </a:lnB>
                    <a:solidFill>
                      <a:srgbClr val="99FFCC"/>
                    </a:solidFill>
                  </a:tcPr>
                </a:tc>
                <a:tc hMerge="1">
                  <a:txBody>
                    <a:bodyPr/>
                    <a:lstStyle/>
                    <a:p>
                      <a:endParaRPr lang="en-US"/>
                    </a:p>
                  </a:txBody>
                  <a:tcPr/>
                </a:tc>
                <a:extLst>
                  <a:ext uri="{0D108BD9-81ED-4DB2-BD59-A6C34878D82A}">
                    <a16:rowId xmlns:a16="http://schemas.microsoft.com/office/drawing/2014/main" val="10000"/>
                  </a:ext>
                </a:extLst>
              </a:tr>
              <a:tr h="167627">
                <a:tc>
                  <a:txBody>
                    <a:bodyPr/>
                    <a:lstStyle/>
                    <a:p>
                      <a:pPr marR="0" indent="0" algn="l" rtl="0">
                        <a:spcBef>
                          <a:spcPts val="0"/>
                        </a:spcBef>
                        <a:spcAft>
                          <a:spcPts val="1400"/>
                        </a:spcAft>
                      </a:pPr>
                      <a:r>
                        <a:rPr lang="en-US" sz="1000" i="1" kern="1400">
                          <a:solidFill>
                            <a:srgbClr val="800080"/>
                          </a:solidFill>
                          <a:latin typeface="Arial"/>
                        </a:rPr>
                        <a:t>Common Sport Fish</a:t>
                      </a:r>
                      <a:endParaRPr lang="en-US" sz="1000" kern="1400">
                        <a:solidFill>
                          <a:srgbClr val="000000"/>
                        </a:solidFill>
                        <a:latin typeface="Times New Roman"/>
                      </a:endParaRPr>
                    </a:p>
                  </a:txBody>
                  <a:tcPr marL="9525" marR="9525" marT="9525" marB="0" anchor="b">
                    <a:lnL>
                      <a:noFill/>
                    </a:lnL>
                    <a:lnR>
                      <a:noFill/>
                    </a:lnR>
                    <a:lnT>
                      <a:noFill/>
                    </a:lnT>
                    <a:lnB>
                      <a:noFill/>
                    </a:lnB>
                    <a:solidFill>
                      <a:srgbClr val="99FFCC"/>
                    </a:solidFill>
                  </a:tcPr>
                </a:tc>
                <a:tc>
                  <a:txBody>
                    <a:bodyPr/>
                    <a:lstStyle/>
                    <a:p>
                      <a:pPr marR="0" indent="0" algn="l" rtl="0">
                        <a:spcBef>
                          <a:spcPts val="0"/>
                        </a:spcBef>
                        <a:spcAft>
                          <a:spcPts val="1400"/>
                        </a:spcAft>
                      </a:pPr>
                      <a:r>
                        <a:rPr lang="en-US" sz="1000" i="1" kern="1400">
                          <a:solidFill>
                            <a:srgbClr val="800080"/>
                          </a:solidFill>
                          <a:latin typeface="Arial"/>
                        </a:rPr>
                        <a:t>Other Report Fish</a:t>
                      </a:r>
                      <a:endParaRPr lang="en-US" sz="1000" kern="1400">
                        <a:solidFill>
                          <a:srgbClr val="000000"/>
                        </a:solidFill>
                        <a:latin typeface="Times New Roman"/>
                      </a:endParaRPr>
                    </a:p>
                  </a:txBody>
                  <a:tcPr marL="9525" marR="9525" marT="9525" marB="0" anchor="b">
                    <a:lnL>
                      <a:noFill/>
                    </a:lnL>
                    <a:lnR>
                      <a:noFill/>
                    </a:lnR>
                    <a:lnT>
                      <a:noFill/>
                    </a:lnT>
                    <a:lnB>
                      <a:noFill/>
                    </a:lnB>
                    <a:solidFill>
                      <a:srgbClr val="99FFCC"/>
                    </a:solidFill>
                  </a:tcPr>
                </a:tc>
                <a:extLst>
                  <a:ext uri="{0D108BD9-81ED-4DB2-BD59-A6C34878D82A}">
                    <a16:rowId xmlns:a16="http://schemas.microsoft.com/office/drawing/2014/main" val="10001"/>
                  </a:ext>
                </a:extLst>
              </a:tr>
              <a:tr h="174396">
                <a:tc>
                  <a:txBody>
                    <a:bodyPr/>
                    <a:lstStyle/>
                    <a:p>
                      <a:pPr marR="0" indent="0" algn="ctr" rtl="0">
                        <a:spcBef>
                          <a:spcPts val="0"/>
                        </a:spcBef>
                        <a:spcAft>
                          <a:spcPts val="1400"/>
                        </a:spcAft>
                      </a:pPr>
                      <a:r>
                        <a:rPr lang="en-US" sz="1200" b="1" kern="1400">
                          <a:solidFill>
                            <a:srgbClr val="6633FF"/>
                          </a:solidFill>
                          <a:latin typeface="Arial"/>
                        </a:rPr>
                        <a:t>16</a:t>
                      </a:r>
                      <a:endParaRPr lang="en-US" sz="1000" kern="1400">
                        <a:solidFill>
                          <a:srgbClr val="000000"/>
                        </a:solidFill>
                        <a:latin typeface="Times New Roman"/>
                      </a:endParaRPr>
                    </a:p>
                  </a:txBody>
                  <a:tcPr marL="9525" marR="9525" marT="9525" marB="0" anchor="ctr">
                    <a:lnL>
                      <a:noFill/>
                    </a:lnL>
                    <a:lnR>
                      <a:noFill/>
                    </a:lnR>
                    <a:lnT>
                      <a:noFill/>
                    </a:lnT>
                    <a:lnB>
                      <a:noFill/>
                    </a:lnB>
                    <a:solidFill>
                      <a:srgbClr val="99FFCC"/>
                    </a:solidFill>
                  </a:tcPr>
                </a:tc>
                <a:tc>
                  <a:txBody>
                    <a:bodyPr/>
                    <a:lstStyle/>
                    <a:p>
                      <a:pPr marR="0" indent="0" algn="ctr" rtl="0">
                        <a:spcBef>
                          <a:spcPts val="0"/>
                        </a:spcBef>
                        <a:spcAft>
                          <a:spcPts val="1400"/>
                        </a:spcAft>
                      </a:pPr>
                      <a:r>
                        <a:rPr lang="en-US" sz="1200" b="1" kern="1400" dirty="0">
                          <a:solidFill>
                            <a:srgbClr val="6633FF"/>
                          </a:solidFill>
                          <a:latin typeface="Arial"/>
                        </a:rPr>
                        <a:t>14</a:t>
                      </a:r>
                      <a:endParaRPr lang="en-US" sz="1000" kern="1400" dirty="0">
                        <a:solidFill>
                          <a:srgbClr val="000000"/>
                        </a:solidFill>
                        <a:latin typeface="Times New Roman"/>
                      </a:endParaRPr>
                    </a:p>
                  </a:txBody>
                  <a:tcPr marL="9525" marR="9525" marT="9525" marB="0" anchor="b">
                    <a:lnL>
                      <a:noFill/>
                    </a:lnL>
                    <a:lnR>
                      <a:noFill/>
                    </a:lnR>
                    <a:lnT>
                      <a:noFill/>
                    </a:lnT>
                    <a:lnB>
                      <a:noFill/>
                    </a:lnB>
                    <a:solidFill>
                      <a:srgbClr val="99FFCC"/>
                    </a:solidFill>
                  </a:tcPr>
                </a:tc>
                <a:extLst>
                  <a:ext uri="{0D108BD9-81ED-4DB2-BD59-A6C34878D82A}">
                    <a16:rowId xmlns:a16="http://schemas.microsoft.com/office/drawing/2014/main" val="10002"/>
                  </a:ext>
                </a:extLst>
              </a:tr>
            </a:tbl>
          </a:graphicData>
        </a:graphic>
      </p:graphicFrame>
      <p:sp>
        <p:nvSpPr>
          <p:cNvPr id="4" name="TextBox 3"/>
          <p:cNvSpPr txBox="1"/>
          <p:nvPr/>
        </p:nvSpPr>
        <p:spPr>
          <a:xfrm>
            <a:off x="7148223" y="4280237"/>
            <a:ext cx="3101009" cy="64633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en-US" dirty="0"/>
              <a:t>BCWA Fact Sheet 43 BCW Audubon Breeding Bird Atlas</a:t>
            </a:r>
          </a:p>
        </p:txBody>
      </p:sp>
      <p:pic>
        <p:nvPicPr>
          <p:cNvPr id="5" name="Picture 4"/>
          <p:cNvPicPr>
            <a:picLocks noChangeAspect="1"/>
          </p:cNvPicPr>
          <p:nvPr/>
        </p:nvPicPr>
        <p:blipFill>
          <a:blip r:embed="rId3"/>
          <a:stretch>
            <a:fillRect/>
          </a:stretch>
        </p:blipFill>
        <p:spPr>
          <a:xfrm>
            <a:off x="6758608" y="1506659"/>
            <a:ext cx="4087171" cy="2726727"/>
          </a:xfrm>
          <a:prstGeom prst="rect">
            <a:avLst/>
          </a:prstGeom>
        </p:spPr>
      </p:pic>
    </p:spTree>
    <p:extLst>
      <p:ext uri="{BB962C8B-B14F-4D97-AF65-F5344CB8AC3E}">
        <p14:creationId xmlns:p14="http://schemas.microsoft.com/office/powerpoint/2010/main" val="23650176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52500" y="97502"/>
            <a:ext cx="9912145" cy="6608097"/>
          </a:xfrm>
          <a:prstGeom prst="rect">
            <a:avLst/>
          </a:prstGeom>
        </p:spPr>
      </p:pic>
    </p:spTree>
    <p:extLst>
      <p:ext uri="{BB962C8B-B14F-4D97-AF65-F5344CB8AC3E}">
        <p14:creationId xmlns:p14="http://schemas.microsoft.com/office/powerpoint/2010/main" val="30346984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24000" y="162232"/>
            <a:ext cx="8927690" cy="6695768"/>
          </a:xfrm>
          <a:prstGeom prst="rect">
            <a:avLst/>
          </a:prstGeom>
        </p:spPr>
      </p:pic>
    </p:spTree>
    <p:extLst>
      <p:ext uri="{BB962C8B-B14F-4D97-AF65-F5344CB8AC3E}">
        <p14:creationId xmlns:p14="http://schemas.microsoft.com/office/powerpoint/2010/main" val="22624642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52500" y="136832"/>
            <a:ext cx="9853152" cy="6568768"/>
          </a:xfrm>
          <a:prstGeom prst="rect">
            <a:avLst/>
          </a:prstGeom>
        </p:spPr>
      </p:pic>
    </p:spTree>
    <p:extLst>
      <p:ext uri="{BB962C8B-B14F-4D97-AF65-F5344CB8AC3E}">
        <p14:creationId xmlns:p14="http://schemas.microsoft.com/office/powerpoint/2010/main" val="3047647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53871" y="1481327"/>
            <a:ext cx="6347129" cy="4991035"/>
          </a:xfrm>
        </p:spPr>
        <p:txBody>
          <a:bodyPr>
            <a:normAutofit fontScale="77500" lnSpcReduction="20000"/>
          </a:bodyPr>
          <a:lstStyle/>
          <a:p>
            <a:r>
              <a:rPr lang="en-US" dirty="0"/>
              <a:t>Online Decision Support Program</a:t>
            </a:r>
          </a:p>
          <a:p>
            <a:r>
              <a:rPr lang="en-US" dirty="0"/>
              <a:t>Electronic Watershed Plan (10.8 GB)</a:t>
            </a:r>
          </a:p>
          <a:p>
            <a:pPr lvl="1"/>
            <a:r>
              <a:rPr lang="en-US" dirty="0"/>
              <a:t>35 Policies</a:t>
            </a:r>
          </a:p>
          <a:p>
            <a:pPr lvl="1"/>
            <a:r>
              <a:rPr lang="en-US" dirty="0"/>
              <a:t>54 Fact Sheets</a:t>
            </a:r>
          </a:p>
          <a:p>
            <a:pPr lvl="1"/>
            <a:r>
              <a:rPr lang="en-US" dirty="0"/>
              <a:t>18 Data Masters</a:t>
            </a:r>
          </a:p>
          <a:p>
            <a:pPr lvl="1"/>
            <a:r>
              <a:rPr lang="en-US" dirty="0"/>
              <a:t>34 Informational Maps</a:t>
            </a:r>
          </a:p>
          <a:p>
            <a:pPr lvl="1"/>
            <a:r>
              <a:rPr lang="en-US" dirty="0"/>
              <a:t>20-yrs of Rulemaking &amp; Standards</a:t>
            </a:r>
          </a:p>
          <a:p>
            <a:pPr lvl="1"/>
            <a:r>
              <a:rPr lang="en-US" dirty="0"/>
              <a:t>26 Program Documents </a:t>
            </a:r>
          </a:p>
          <a:p>
            <a:pPr lvl="1"/>
            <a:r>
              <a:rPr lang="en-US" dirty="0"/>
              <a:t>&gt;90 linked reports &amp; documents</a:t>
            </a:r>
          </a:p>
          <a:p>
            <a:pPr lvl="1"/>
            <a:r>
              <a:rPr lang="en-US" dirty="0"/>
              <a:t>18 Wastewater Management  Summaries</a:t>
            </a:r>
          </a:p>
          <a:p>
            <a:pPr lvl="1"/>
            <a:r>
              <a:rPr lang="en-US" dirty="0"/>
              <a:t>+ Other Informational, Methods, Program Guidance, Technical Series, Special Studies, Annual Monitoring Plans</a:t>
            </a:r>
          </a:p>
          <a:p>
            <a:pPr lvl="1"/>
            <a:r>
              <a:rPr lang="en-US" dirty="0"/>
              <a:t>Photo Library (&gt;18 GB)</a:t>
            </a:r>
          </a:p>
          <a:p>
            <a:r>
              <a:rPr lang="en-US" dirty="0"/>
              <a:t>Quarterly Newsletter (&gt;300)</a:t>
            </a:r>
          </a:p>
          <a:p>
            <a:r>
              <a:rPr lang="en-US" dirty="0"/>
              <a:t>Increased NPS education</a:t>
            </a:r>
          </a:p>
          <a:p>
            <a:r>
              <a:rPr lang="en-US" dirty="0"/>
              <a:t>Membership special programs</a:t>
            </a:r>
          </a:p>
        </p:txBody>
      </p:sp>
      <p:sp>
        <p:nvSpPr>
          <p:cNvPr id="3" name="Title 2"/>
          <p:cNvSpPr>
            <a:spLocks noGrp="1"/>
          </p:cNvSpPr>
          <p:nvPr>
            <p:ph type="title"/>
          </p:nvPr>
        </p:nvSpPr>
        <p:spPr>
          <a:xfrm>
            <a:off x="913775" y="618518"/>
            <a:ext cx="10364451" cy="788864"/>
          </a:xfrm>
        </p:spPr>
        <p:txBody>
          <a:bodyPr/>
          <a:lstStyle/>
          <a:p>
            <a:r>
              <a:rPr lang="en-US" dirty="0"/>
              <a:t>BCWA 2016 Watershed Plan</a:t>
            </a:r>
          </a:p>
        </p:txBody>
      </p:sp>
      <p:pic>
        <p:nvPicPr>
          <p:cNvPr id="5" name="Picture 4" descr="20140508_111555.jpg"/>
          <p:cNvPicPr>
            <a:picLocks noChangeAspect="1"/>
          </p:cNvPicPr>
          <p:nvPr/>
        </p:nvPicPr>
        <p:blipFill>
          <a:blip r:embed="rId3" cstate="print"/>
          <a:srcRect l="20474"/>
          <a:stretch>
            <a:fillRect/>
          </a:stretch>
        </p:blipFill>
        <p:spPr>
          <a:xfrm>
            <a:off x="7239000" y="1523999"/>
            <a:ext cx="3511094" cy="2483457"/>
          </a:xfrm>
          <a:prstGeom prst="rect">
            <a:avLst/>
          </a:prstGeom>
        </p:spPr>
      </p:pic>
    </p:spTree>
    <p:extLst>
      <p:ext uri="{BB962C8B-B14F-4D97-AF65-F5344CB8AC3E}">
        <p14:creationId xmlns:p14="http://schemas.microsoft.com/office/powerpoint/2010/main" val="36113545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82310" y="1066799"/>
            <a:ext cx="4285753" cy="5612297"/>
          </a:xfrm>
        </p:spPr>
        <p:txBody>
          <a:bodyPr>
            <a:normAutofit fontScale="70000" lnSpcReduction="20000"/>
          </a:bodyPr>
          <a:lstStyle/>
          <a:p>
            <a:r>
              <a:rPr lang="en-US" dirty="0"/>
              <a:t>Nonpoint source loading &amp; tracking</a:t>
            </a:r>
          </a:p>
          <a:p>
            <a:r>
              <a:rPr lang="en-US" dirty="0"/>
              <a:t>Coyote Gulch - Trading </a:t>
            </a:r>
          </a:p>
          <a:p>
            <a:r>
              <a:rPr lang="en-US" dirty="0"/>
              <a:t>Septic Systems – Kerr &amp; Cub</a:t>
            </a:r>
          </a:p>
          <a:p>
            <a:r>
              <a:rPr lang="en-US" dirty="0"/>
              <a:t>Tracking management practices</a:t>
            </a:r>
          </a:p>
          <a:p>
            <a:r>
              <a:rPr lang="en-US" dirty="0"/>
              <a:t>Zoning and planning reviews for BMPs</a:t>
            </a:r>
          </a:p>
          <a:p>
            <a:r>
              <a:rPr lang="en-US" dirty="0"/>
              <a:t>Local presentations, education programs</a:t>
            </a:r>
          </a:p>
          <a:p>
            <a:r>
              <a:rPr lang="en-US" dirty="0"/>
              <a:t>Flood restoration practices</a:t>
            </a:r>
          </a:p>
          <a:p>
            <a:r>
              <a:rPr lang="en-US" dirty="0"/>
              <a:t>Assist land-owners</a:t>
            </a:r>
          </a:p>
          <a:p>
            <a:r>
              <a:rPr lang="en-US" dirty="0"/>
              <a:t>Assist invasive species programs</a:t>
            </a:r>
          </a:p>
          <a:p>
            <a:r>
              <a:rPr lang="en-US" dirty="0"/>
              <a:t>Green Infrastructure projects</a:t>
            </a:r>
          </a:p>
          <a:p>
            <a:r>
              <a:rPr lang="en-US" dirty="0"/>
              <a:t>Wildfire assessment </a:t>
            </a:r>
          </a:p>
          <a:p>
            <a:r>
              <a:rPr lang="en-US" dirty="0"/>
              <a:t>Source water protection</a:t>
            </a:r>
          </a:p>
          <a:p>
            <a:r>
              <a:rPr lang="en-US" dirty="0"/>
              <a:t>Tributary loading studies</a:t>
            </a:r>
          </a:p>
          <a:p>
            <a:r>
              <a:rPr lang="en-US" dirty="0"/>
              <a:t>Erosion Control Reviews</a:t>
            </a:r>
          </a:p>
          <a:p>
            <a:r>
              <a:rPr lang="en-US" dirty="0"/>
              <a:t>Online adaptive management</a:t>
            </a:r>
          </a:p>
          <a:p>
            <a:r>
              <a:rPr lang="en-US" dirty="0"/>
              <a:t>Climate Modeling</a:t>
            </a:r>
          </a:p>
          <a:p>
            <a:endParaRPr lang="en-US" dirty="0"/>
          </a:p>
        </p:txBody>
      </p:sp>
      <p:sp>
        <p:nvSpPr>
          <p:cNvPr id="2" name="Title 1"/>
          <p:cNvSpPr>
            <a:spLocks noGrp="1"/>
          </p:cNvSpPr>
          <p:nvPr>
            <p:ph type="title"/>
          </p:nvPr>
        </p:nvSpPr>
        <p:spPr>
          <a:xfrm>
            <a:off x="1981200" y="349195"/>
            <a:ext cx="8534400" cy="717605"/>
          </a:xfrm>
          <a:gradFill>
            <a:gsLst>
              <a:gs pos="0">
                <a:srgbClr val="FFEFD1"/>
              </a:gs>
              <a:gs pos="64999">
                <a:srgbClr val="F0EBD5"/>
              </a:gs>
              <a:gs pos="100000">
                <a:srgbClr val="D1C39F"/>
              </a:gs>
            </a:gsLst>
            <a:lin ang="5400000" scaled="0"/>
          </a:gradFill>
        </p:spPr>
        <p:txBody>
          <a:bodyPr>
            <a:normAutofit/>
          </a:bodyPr>
          <a:lstStyle/>
          <a:p>
            <a:r>
              <a:rPr lang="en-US" dirty="0"/>
              <a:t>Adaptive Management Program</a:t>
            </a:r>
          </a:p>
        </p:txBody>
      </p:sp>
      <p:pic>
        <p:nvPicPr>
          <p:cNvPr id="6" name="Picture 5" descr="090.JPG"/>
          <p:cNvPicPr>
            <a:picLocks noChangeAspect="1"/>
          </p:cNvPicPr>
          <p:nvPr/>
        </p:nvPicPr>
        <p:blipFill>
          <a:blip r:embed="rId3" cstate="print"/>
          <a:stretch>
            <a:fillRect/>
          </a:stretch>
        </p:blipFill>
        <p:spPr>
          <a:xfrm>
            <a:off x="5928360" y="2003729"/>
            <a:ext cx="5128592" cy="3419061"/>
          </a:xfrm>
          <a:prstGeom prst="rect">
            <a:avLst/>
          </a:prstGeom>
        </p:spPr>
      </p:pic>
    </p:spTree>
    <p:extLst>
      <p:ext uri="{BB962C8B-B14F-4D97-AF65-F5344CB8AC3E}">
        <p14:creationId xmlns:p14="http://schemas.microsoft.com/office/powerpoint/2010/main" val="33508986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228600"/>
            <a:ext cx="8610600" cy="598336"/>
          </a:xfrm>
          <a:gradFill>
            <a:gsLst>
              <a:gs pos="0">
                <a:srgbClr val="5E9EFF"/>
              </a:gs>
              <a:gs pos="39999">
                <a:srgbClr val="85C2FF"/>
              </a:gs>
              <a:gs pos="70000">
                <a:srgbClr val="C4D6EB"/>
              </a:gs>
              <a:gs pos="100000">
                <a:srgbClr val="FFEBFA"/>
              </a:gs>
            </a:gsLst>
            <a:lin ang="5400000" scaled="0"/>
          </a:gradFill>
        </p:spPr>
        <p:txBody>
          <a:bodyPr>
            <a:noAutofit/>
          </a:bodyPr>
          <a:lstStyle/>
          <a:p>
            <a:r>
              <a:rPr lang="en-US" sz="4000" dirty="0">
                <a:solidFill>
                  <a:srgbClr val="FF0000"/>
                </a:solidFill>
              </a:rPr>
              <a:t>Monitoring Program Elements</a:t>
            </a:r>
          </a:p>
        </p:txBody>
      </p:sp>
      <p:sp>
        <p:nvSpPr>
          <p:cNvPr id="7" name="Rectangle 6"/>
          <p:cNvSpPr/>
          <p:nvPr/>
        </p:nvSpPr>
        <p:spPr>
          <a:xfrm>
            <a:off x="1359673" y="762002"/>
            <a:ext cx="9867569" cy="6401753"/>
          </a:xfrm>
          <a:prstGeom prst="rect">
            <a:avLst/>
          </a:prstGeom>
        </p:spPr>
        <p:txBody>
          <a:bodyPr wrap="square">
            <a:spAutoFit/>
          </a:bodyPr>
          <a:lstStyle/>
          <a:p>
            <a:r>
              <a:rPr lang="en-US" u="sng" dirty="0"/>
              <a:t>Water quality monitoring program </a:t>
            </a:r>
          </a:p>
          <a:p>
            <a:pPr lvl="1"/>
            <a:r>
              <a:rPr lang="en-US" dirty="0"/>
              <a:t>	</a:t>
            </a:r>
            <a:r>
              <a:rPr lang="en-US" dirty="0">
                <a:solidFill>
                  <a:schemeClr val="accent5">
                    <a:lumMod val="75000"/>
                  </a:schemeClr>
                </a:solidFill>
              </a:rPr>
              <a:t>94 Sites (some monitored since 1991)</a:t>
            </a:r>
          </a:p>
          <a:p>
            <a:pPr lvl="2"/>
            <a:r>
              <a:rPr lang="en-US" dirty="0">
                <a:solidFill>
                  <a:srgbClr val="FF0000"/>
                </a:solidFill>
              </a:rPr>
              <a:t>	</a:t>
            </a:r>
            <a:r>
              <a:rPr lang="en-US" sz="1600" dirty="0">
                <a:solidFill>
                  <a:schemeClr val="accent5">
                    <a:lumMod val="75000"/>
                  </a:schemeClr>
                </a:solidFill>
              </a:rPr>
              <a:t>5 Bear Creek Reservoir monitoring profiles</a:t>
            </a:r>
          </a:p>
          <a:p>
            <a:pPr lvl="2"/>
            <a:r>
              <a:rPr lang="en-US" sz="1600" dirty="0">
                <a:solidFill>
                  <a:schemeClr val="accent5">
                    <a:lumMod val="75000"/>
                  </a:schemeClr>
                </a:solidFill>
              </a:rPr>
              <a:t>	Evergreen Lake profiles</a:t>
            </a:r>
          </a:p>
          <a:p>
            <a:pPr lvl="2"/>
            <a:r>
              <a:rPr lang="en-US" sz="1600" dirty="0">
                <a:solidFill>
                  <a:schemeClr val="accent5">
                    <a:lumMod val="75000"/>
                  </a:schemeClr>
                </a:solidFill>
              </a:rPr>
              <a:t>	Physical, Chemistry &amp; Biology</a:t>
            </a:r>
          </a:p>
          <a:p>
            <a:r>
              <a:rPr lang="en-US" u="sng" dirty="0"/>
              <a:t>Year round temperature monitoring of Bear Creek and Turkey Creek</a:t>
            </a:r>
          </a:p>
          <a:p>
            <a:pPr lvl="1"/>
            <a:r>
              <a:rPr lang="en-US" dirty="0"/>
              <a:t>	</a:t>
            </a:r>
            <a:r>
              <a:rPr lang="en-US" dirty="0">
                <a:solidFill>
                  <a:schemeClr val="accent5">
                    <a:lumMod val="75000"/>
                  </a:schemeClr>
                </a:solidFill>
              </a:rPr>
              <a:t>&gt;3,500,000 measurements</a:t>
            </a:r>
          </a:p>
          <a:p>
            <a:r>
              <a:rPr lang="en-US" u="sng" dirty="0"/>
              <a:t>Monitor total phosphorus, dissolved phosphorus, nitrate+nitrite, total ammonia, total nitrogen, TIN, oxygen, specific conductance, temp, carbon, pH, bacteria, phytoplankton, zooplankton, chlorophyll, Secchi, TSS </a:t>
            </a:r>
          </a:p>
          <a:p>
            <a:pPr>
              <a:buFont typeface="Arial" pitchFamily="34" charset="0"/>
              <a:buChar char="•"/>
            </a:pPr>
            <a:endParaRPr lang="en-US" u="sng" dirty="0"/>
          </a:p>
          <a:p>
            <a:r>
              <a:rPr lang="en-US" u="sng" dirty="0"/>
              <a:t>Special Studies</a:t>
            </a:r>
          </a:p>
          <a:p>
            <a:pPr lvl="1"/>
            <a:r>
              <a:rPr lang="en-US" dirty="0">
                <a:solidFill>
                  <a:schemeClr val="accent5">
                    <a:lumMod val="75000"/>
                  </a:schemeClr>
                </a:solidFill>
              </a:rPr>
              <a:t>Fishery surveys at 12 sites</a:t>
            </a:r>
          </a:p>
          <a:p>
            <a:pPr lvl="1"/>
            <a:r>
              <a:rPr lang="en-US" dirty="0">
                <a:solidFill>
                  <a:schemeClr val="accent5">
                    <a:lumMod val="75000"/>
                  </a:schemeClr>
                </a:solidFill>
              </a:rPr>
              <a:t>Macroinvertebrate collections</a:t>
            </a:r>
          </a:p>
          <a:p>
            <a:pPr lvl="1"/>
            <a:r>
              <a:rPr lang="en-US" dirty="0">
                <a:solidFill>
                  <a:schemeClr val="accent5">
                    <a:lumMod val="75000"/>
                  </a:schemeClr>
                </a:solidFill>
              </a:rPr>
              <a:t>Habitat</a:t>
            </a:r>
          </a:p>
          <a:p>
            <a:pPr lvl="1"/>
            <a:r>
              <a:rPr lang="en-US" dirty="0">
                <a:solidFill>
                  <a:schemeClr val="accent5">
                    <a:lumMod val="75000"/>
                  </a:schemeClr>
                </a:solidFill>
              </a:rPr>
              <a:t>Flow studies</a:t>
            </a:r>
          </a:p>
          <a:p>
            <a:pPr lvl="1"/>
            <a:r>
              <a:rPr lang="en-US" dirty="0"/>
              <a:t>BMP Effectiveness</a:t>
            </a:r>
          </a:p>
          <a:p>
            <a:pPr lvl="1"/>
            <a:r>
              <a:rPr lang="en-US" dirty="0"/>
              <a:t>Stormwater data collection</a:t>
            </a:r>
          </a:p>
          <a:p>
            <a:pPr lvl="1"/>
            <a:r>
              <a:rPr lang="en-US" dirty="0"/>
              <a:t>E. Coli</a:t>
            </a:r>
          </a:p>
          <a:p>
            <a:pPr lvl="1"/>
            <a:r>
              <a:rPr lang="en-US" dirty="0"/>
              <a:t>Septic Systems Contributions</a:t>
            </a:r>
          </a:p>
          <a:p>
            <a:pPr lvl="1"/>
            <a:r>
              <a:rPr lang="en-US" dirty="0"/>
              <a:t>Lake Sediments</a:t>
            </a:r>
          </a:p>
          <a:p>
            <a:pPr lvl="1"/>
            <a:r>
              <a:rPr lang="en-US" dirty="0"/>
              <a:t>Erosion Potential</a:t>
            </a:r>
          </a:p>
          <a:p>
            <a:pPr lvl="1">
              <a:buFont typeface="Arial" pitchFamily="34" charset="0"/>
              <a:buChar char="•"/>
            </a:pPr>
            <a:endParaRPr lang="en-US" u="sng" dirty="0"/>
          </a:p>
          <a:p>
            <a:pPr>
              <a:buFont typeface="Arial" pitchFamily="34" charset="0"/>
              <a:buChar char="•"/>
            </a:pPr>
            <a:endParaRPr lang="en-US" dirty="0"/>
          </a:p>
        </p:txBody>
      </p:sp>
      <p:pic>
        <p:nvPicPr>
          <p:cNvPr id="6" name="Picture 5" descr="014 (2).JPG"/>
          <p:cNvPicPr>
            <a:picLocks noChangeAspect="1"/>
          </p:cNvPicPr>
          <p:nvPr/>
        </p:nvPicPr>
        <p:blipFill>
          <a:blip r:embed="rId3" cstate="print"/>
          <a:stretch>
            <a:fillRect/>
          </a:stretch>
        </p:blipFill>
        <p:spPr>
          <a:xfrm>
            <a:off x="5943600" y="3657600"/>
            <a:ext cx="4419600" cy="2946400"/>
          </a:xfrm>
          <a:prstGeom prst="rect">
            <a:avLst/>
          </a:prstGeom>
        </p:spPr>
      </p:pic>
    </p:spTree>
    <p:extLst>
      <p:ext uri="{BB962C8B-B14F-4D97-AF65-F5344CB8AC3E}">
        <p14:creationId xmlns:p14="http://schemas.microsoft.com/office/powerpoint/2010/main" val="3687369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474883"/>
            <a:ext cx="8229600" cy="1067463"/>
          </a:xfrm>
          <a:gradFill>
            <a:gsLst>
              <a:gs pos="0">
                <a:srgbClr val="5E9EFF"/>
              </a:gs>
              <a:gs pos="39999">
                <a:srgbClr val="85C2FF"/>
              </a:gs>
              <a:gs pos="70000">
                <a:srgbClr val="C4D6EB"/>
              </a:gs>
              <a:gs pos="100000">
                <a:srgbClr val="FFEBFA"/>
              </a:gs>
            </a:gsLst>
            <a:lin ang="5400000" scaled="0"/>
          </a:gradFill>
        </p:spPr>
        <p:txBody>
          <a:bodyPr>
            <a:normAutofit/>
          </a:bodyPr>
          <a:lstStyle/>
          <a:p>
            <a:r>
              <a:rPr lang="en-US" sz="2800" dirty="0"/>
              <a:t>Bear Creek Watershed Association Surface Water Monitoring Program Version 2016.01</a:t>
            </a:r>
          </a:p>
        </p:txBody>
      </p:sp>
      <p:pic>
        <p:nvPicPr>
          <p:cNvPr id="6" name="Picture 5" descr="IMG_1053.JPG"/>
          <p:cNvPicPr>
            <a:picLocks noChangeAspect="1"/>
          </p:cNvPicPr>
          <p:nvPr/>
        </p:nvPicPr>
        <p:blipFill>
          <a:blip r:embed="rId3" cstate="print"/>
          <a:stretch>
            <a:fillRect/>
          </a:stretch>
        </p:blipFill>
        <p:spPr>
          <a:xfrm>
            <a:off x="1752600" y="2316003"/>
            <a:ext cx="2626996" cy="1970247"/>
          </a:xfrm>
          <a:prstGeom prst="rect">
            <a:avLst/>
          </a:prstGeom>
        </p:spPr>
      </p:pic>
      <p:sp>
        <p:nvSpPr>
          <p:cNvPr id="7" name="TextBox 6"/>
          <p:cNvSpPr txBox="1"/>
          <p:nvPr/>
        </p:nvSpPr>
        <p:spPr>
          <a:xfrm>
            <a:off x="1896534" y="1669672"/>
            <a:ext cx="3810000" cy="646331"/>
          </a:xfrm>
          <a:prstGeom prst="rect">
            <a:avLst/>
          </a:prstGeom>
          <a:noFill/>
        </p:spPr>
        <p:txBody>
          <a:bodyPr wrap="square" rtlCol="0">
            <a:spAutoFit/>
          </a:bodyPr>
          <a:lstStyle/>
          <a:p>
            <a:r>
              <a:rPr lang="en-US" dirty="0"/>
              <a:t>Annually reviewed and updated</a:t>
            </a:r>
          </a:p>
          <a:p>
            <a:endParaRPr lang="en-US" dirty="0"/>
          </a:p>
        </p:txBody>
      </p:sp>
      <p:pic>
        <p:nvPicPr>
          <p:cNvPr id="9" name="Picture 8" descr="IMG_3200.JPG"/>
          <p:cNvPicPr>
            <a:picLocks noChangeAspect="1"/>
          </p:cNvPicPr>
          <p:nvPr/>
        </p:nvPicPr>
        <p:blipFill>
          <a:blip r:embed="rId4" cstate="print"/>
          <a:stretch>
            <a:fillRect/>
          </a:stretch>
        </p:blipFill>
        <p:spPr>
          <a:xfrm>
            <a:off x="7847938" y="4552741"/>
            <a:ext cx="3073400" cy="1728788"/>
          </a:xfrm>
          <a:prstGeom prst="rect">
            <a:avLst/>
          </a:prstGeom>
        </p:spPr>
      </p:pic>
      <p:pic>
        <p:nvPicPr>
          <p:cNvPr id="10" name="Picture 9" descr="IMG_3190.JPG"/>
          <p:cNvPicPr>
            <a:picLocks noChangeAspect="1"/>
          </p:cNvPicPr>
          <p:nvPr/>
        </p:nvPicPr>
        <p:blipFill>
          <a:blip r:embed="rId5" cstate="print"/>
          <a:stretch>
            <a:fillRect/>
          </a:stretch>
        </p:blipFill>
        <p:spPr>
          <a:xfrm>
            <a:off x="4589992" y="2662951"/>
            <a:ext cx="2269067" cy="1276350"/>
          </a:xfrm>
          <a:prstGeom prst="rect">
            <a:avLst/>
          </a:prstGeom>
        </p:spPr>
      </p:pic>
      <p:pic>
        <p:nvPicPr>
          <p:cNvPr id="11" name="Picture 10" descr="074.JPG"/>
          <p:cNvPicPr>
            <a:picLocks noChangeAspect="1"/>
          </p:cNvPicPr>
          <p:nvPr/>
        </p:nvPicPr>
        <p:blipFill>
          <a:blip r:embed="rId6" cstate="print"/>
          <a:stretch>
            <a:fillRect/>
          </a:stretch>
        </p:blipFill>
        <p:spPr>
          <a:xfrm>
            <a:off x="1047750" y="4343400"/>
            <a:ext cx="3314700" cy="2209800"/>
          </a:xfrm>
          <a:prstGeom prst="rect">
            <a:avLst/>
          </a:prstGeom>
        </p:spPr>
      </p:pic>
      <p:pic>
        <p:nvPicPr>
          <p:cNvPr id="12" name="Picture 11" descr="173.JPG"/>
          <p:cNvPicPr>
            <a:picLocks noChangeAspect="1"/>
          </p:cNvPicPr>
          <p:nvPr/>
        </p:nvPicPr>
        <p:blipFill>
          <a:blip r:embed="rId7" cstate="print"/>
          <a:stretch>
            <a:fillRect/>
          </a:stretch>
        </p:blipFill>
        <p:spPr>
          <a:xfrm>
            <a:off x="4572001" y="4457407"/>
            <a:ext cx="2879183" cy="1919455"/>
          </a:xfrm>
          <a:prstGeom prst="rect">
            <a:avLst/>
          </a:prstGeom>
        </p:spPr>
      </p:pic>
      <p:pic>
        <p:nvPicPr>
          <p:cNvPr id="13" name="Picture 12" descr="245.JPG"/>
          <p:cNvPicPr>
            <a:picLocks noChangeAspect="1"/>
          </p:cNvPicPr>
          <p:nvPr/>
        </p:nvPicPr>
        <p:blipFill>
          <a:blip r:embed="rId8" cstate="print"/>
          <a:stretch>
            <a:fillRect/>
          </a:stretch>
        </p:blipFill>
        <p:spPr>
          <a:xfrm>
            <a:off x="7086600" y="1669672"/>
            <a:ext cx="4010592" cy="2673728"/>
          </a:xfrm>
          <a:prstGeom prst="rect">
            <a:avLst/>
          </a:prstGeom>
        </p:spPr>
      </p:pic>
    </p:spTree>
    <p:extLst>
      <p:ext uri="{BB962C8B-B14F-4D97-AF65-F5344CB8AC3E}">
        <p14:creationId xmlns:p14="http://schemas.microsoft.com/office/powerpoint/2010/main" val="32472897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2235.JPG"/>
          <p:cNvPicPr>
            <a:picLocks noGrp="1" noChangeAspect="1"/>
          </p:cNvPicPr>
          <p:nvPr>
            <p:ph idx="1"/>
          </p:nvPr>
        </p:nvPicPr>
        <p:blipFill>
          <a:blip r:embed="rId3" cstate="print"/>
          <a:stretch>
            <a:fillRect/>
          </a:stretch>
        </p:blipFill>
        <p:spPr>
          <a:xfrm>
            <a:off x="2362200" y="1295400"/>
            <a:ext cx="3352800" cy="2514600"/>
          </a:xfrm>
        </p:spPr>
      </p:pic>
      <p:sp>
        <p:nvSpPr>
          <p:cNvPr id="2" name="Title 1"/>
          <p:cNvSpPr>
            <a:spLocks noGrp="1"/>
          </p:cNvSpPr>
          <p:nvPr>
            <p:ph type="title"/>
          </p:nvPr>
        </p:nvSpPr>
        <p:spPr>
          <a:xfrm>
            <a:off x="2362200" y="228600"/>
            <a:ext cx="7600784" cy="685800"/>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ormAutofit fontScale="90000"/>
          </a:bodyPr>
          <a:lstStyle/>
          <a:p>
            <a:r>
              <a:rPr lang="en-US" dirty="0"/>
              <a:t>Stream Monitoring Begins at the Top</a:t>
            </a:r>
          </a:p>
        </p:txBody>
      </p:sp>
      <p:pic>
        <p:nvPicPr>
          <p:cNvPr id="5" name="Picture 4" descr="IMG_2258.JPG"/>
          <p:cNvPicPr>
            <a:picLocks noChangeAspect="1"/>
          </p:cNvPicPr>
          <p:nvPr/>
        </p:nvPicPr>
        <p:blipFill>
          <a:blip r:embed="rId4" cstate="print"/>
          <a:stretch>
            <a:fillRect/>
          </a:stretch>
        </p:blipFill>
        <p:spPr>
          <a:xfrm>
            <a:off x="9681583" y="2138348"/>
            <a:ext cx="2308280" cy="3077707"/>
          </a:xfrm>
          <a:prstGeom prst="rect">
            <a:avLst/>
          </a:prstGeom>
        </p:spPr>
      </p:pic>
      <p:pic>
        <p:nvPicPr>
          <p:cNvPr id="11" name="Picture 10" descr="Evans Trout.JPG"/>
          <p:cNvPicPr>
            <a:picLocks noChangeAspect="1"/>
          </p:cNvPicPr>
          <p:nvPr/>
        </p:nvPicPr>
        <p:blipFill>
          <a:blip r:embed="rId5" cstate="print"/>
          <a:stretch>
            <a:fillRect/>
          </a:stretch>
        </p:blipFill>
        <p:spPr>
          <a:xfrm>
            <a:off x="3772895" y="997224"/>
            <a:ext cx="2971800" cy="1981200"/>
          </a:xfrm>
          <a:prstGeom prst="rect">
            <a:avLst/>
          </a:prstGeom>
        </p:spPr>
      </p:pic>
      <p:pic>
        <p:nvPicPr>
          <p:cNvPr id="9" name="Picture 8" descr="013.JPG"/>
          <p:cNvPicPr>
            <a:picLocks noChangeAspect="1"/>
          </p:cNvPicPr>
          <p:nvPr/>
        </p:nvPicPr>
        <p:blipFill>
          <a:blip r:embed="rId6" cstate="print"/>
          <a:stretch>
            <a:fillRect/>
          </a:stretch>
        </p:blipFill>
        <p:spPr>
          <a:xfrm>
            <a:off x="4595854" y="3192449"/>
            <a:ext cx="4838369" cy="3225579"/>
          </a:xfrm>
          <a:prstGeom prst="rect">
            <a:avLst/>
          </a:prstGeom>
        </p:spPr>
      </p:pic>
      <p:pic>
        <p:nvPicPr>
          <p:cNvPr id="10" name="Picture 9" descr="IMG_2551.JPG"/>
          <p:cNvPicPr>
            <a:picLocks noChangeAspect="1"/>
          </p:cNvPicPr>
          <p:nvPr/>
        </p:nvPicPr>
        <p:blipFill>
          <a:blip r:embed="rId7" cstate="print"/>
          <a:stretch>
            <a:fillRect/>
          </a:stretch>
        </p:blipFill>
        <p:spPr>
          <a:xfrm>
            <a:off x="7048500" y="1177732"/>
            <a:ext cx="2209800" cy="1657350"/>
          </a:xfrm>
          <a:prstGeom prst="rect">
            <a:avLst/>
          </a:prstGeom>
        </p:spPr>
      </p:pic>
      <p:pic>
        <p:nvPicPr>
          <p:cNvPr id="12" name="Picture 11" descr="085.JPG"/>
          <p:cNvPicPr>
            <a:picLocks noChangeAspect="1"/>
          </p:cNvPicPr>
          <p:nvPr/>
        </p:nvPicPr>
        <p:blipFill>
          <a:blip r:embed="rId8" cstate="print"/>
          <a:stretch>
            <a:fillRect/>
          </a:stretch>
        </p:blipFill>
        <p:spPr>
          <a:xfrm>
            <a:off x="462294" y="3742580"/>
            <a:ext cx="3886200" cy="2590800"/>
          </a:xfrm>
          <a:prstGeom prst="rect">
            <a:avLst/>
          </a:prstGeom>
        </p:spPr>
      </p:pic>
      <p:pic>
        <p:nvPicPr>
          <p:cNvPr id="13" name="Content Placeholder 3" descr="IMG_2235.JPG"/>
          <p:cNvPicPr>
            <a:picLocks noGrp="1" noChangeAspect="1"/>
          </p:cNvPicPr>
          <p:nvPr>
            <p:ph idx="4294967295"/>
          </p:nvPr>
        </p:nvPicPr>
        <p:blipFill>
          <a:blip r:embed="rId3" cstate="print"/>
          <a:stretch>
            <a:fillRect/>
          </a:stretch>
        </p:blipFill>
        <p:spPr>
          <a:xfrm>
            <a:off x="204415" y="983973"/>
            <a:ext cx="3352800" cy="2514600"/>
          </a:xfrm>
          <a:prstGeom prst="rect">
            <a:avLst/>
          </a:prstGeom>
        </p:spPr>
      </p:pic>
    </p:spTree>
    <p:extLst>
      <p:ext uri="{BB962C8B-B14F-4D97-AF65-F5344CB8AC3E}">
        <p14:creationId xmlns:p14="http://schemas.microsoft.com/office/powerpoint/2010/main" val="137502303"/>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TM04033925[[fn=Droplet]]</Template>
  <TotalTime>565</TotalTime>
  <Words>591</Words>
  <Application>Microsoft Office PowerPoint</Application>
  <PresentationFormat>Widescreen</PresentationFormat>
  <Paragraphs>164</Paragraphs>
  <Slides>42</Slides>
  <Notes>42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Arial</vt:lpstr>
      <vt:lpstr>Calibri</vt:lpstr>
      <vt:lpstr>Lucida Calligraphy</vt:lpstr>
      <vt:lpstr>Times New Roman</vt:lpstr>
      <vt:lpstr>Tw Cen MT</vt:lpstr>
      <vt:lpstr>Droplet</vt:lpstr>
      <vt:lpstr>Bear Creek Watershed Association </vt:lpstr>
      <vt:lpstr>The Bear Creek Watershed Association protects &amp; restores water &amp; environmental quality within the Bear Creek Watershed from the effects of land use. </vt:lpstr>
      <vt:lpstr>PowerPoint Presentation</vt:lpstr>
      <vt:lpstr>2015 Estimates of Recreation Use Bear Creek Watershed</vt:lpstr>
      <vt:lpstr>BCWA 2016 Watershed Plan</vt:lpstr>
      <vt:lpstr>Adaptive Management Program</vt:lpstr>
      <vt:lpstr>Monitoring Program Elements</vt:lpstr>
      <vt:lpstr>Bear Creek Watershed Association Surface Water Monitoring Program Version 2016.01</vt:lpstr>
      <vt:lpstr>Stream Monitoring Begins at the Top</vt:lpstr>
      <vt:lpstr>Reservoir/ Lake Studies</vt:lpstr>
      <vt:lpstr>Watershed Hydrology</vt:lpstr>
      <vt:lpstr>Evergreen Lake Dredging</vt:lpstr>
      <vt:lpstr>Evergreen Station</vt:lpstr>
      <vt:lpstr>Morrison Station</vt:lpstr>
      <vt:lpstr>Morrison Long-Term</vt:lpstr>
      <vt:lpstr>PowerPoint Presentation</vt:lpstr>
      <vt:lpstr>Bear Creek Lake Park Station</vt:lpstr>
      <vt:lpstr>PowerPoint Presentation</vt:lpstr>
      <vt:lpstr>PowerPoint Presentation</vt:lpstr>
      <vt:lpstr>PowerPoint Presentation</vt:lpstr>
      <vt:lpstr>PowerPoint Presentation</vt:lpstr>
      <vt:lpstr>El Nino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Russell Clayshulte</dc:creator>
  <cp:lastModifiedBy>Russell Clayshulte</cp:lastModifiedBy>
  <cp:revision>30</cp:revision>
  <dcterms:created xsi:type="dcterms:W3CDTF">2016-03-31T14:41:13Z</dcterms:created>
  <dcterms:modified xsi:type="dcterms:W3CDTF">2017-04-27T22:13:54Z</dcterms:modified>
</cp:coreProperties>
</file>