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'P4 ED Field'!$D$103</c:f>
              <c:strCache>
                <c:ptCount val="1"/>
                <c:pt idx="0">
                  <c:v>Acre-feet/month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'P4 ED Field'!$A$104:$A$106</c:f>
              <c:strCache>
                <c:ptCount val="3"/>
                <c:pt idx="0">
                  <c:v>96c</c:v>
                </c:pt>
                <c:pt idx="1">
                  <c:v>96a</c:v>
                </c:pt>
                <c:pt idx="2">
                  <c:v>96b</c:v>
                </c:pt>
              </c:strCache>
            </c:strRef>
          </c:cat>
          <c:val>
            <c:numRef>
              <c:f>'P4 ED Field'!$D$104:$D$106</c:f>
              <c:numCache>
                <c:formatCode>#,##0.0</c:formatCode>
                <c:ptCount val="3"/>
                <c:pt idx="0">
                  <c:v>64.423704000000015</c:v>
                </c:pt>
                <c:pt idx="1">
                  <c:v>59.382918000000004</c:v>
                </c:pt>
                <c:pt idx="2">
                  <c:v>58.460823000000005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8B-4829-A440-8B185A3DF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7902112"/>
        <c:axId val="577900472"/>
      </c:barChart>
      <c:catAx>
        <c:axId val="57790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900472"/>
        <c:crosses val="autoZero"/>
        <c:auto val="1"/>
        <c:lblAlgn val="ctr"/>
        <c:lblOffset val="100"/>
        <c:noMultiLvlLbl val="0"/>
      </c:catAx>
      <c:valAx>
        <c:axId val="577900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90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'P4 ED Field'!$G$102</c:f>
              <c:strCache>
                <c:ptCount val="1"/>
                <c:pt idx="0">
                  <c:v>Total Nitrogen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'P4 ED Field'!$A$104:$A$106</c:f>
              <c:strCache>
                <c:ptCount val="3"/>
                <c:pt idx="0">
                  <c:v>96c</c:v>
                </c:pt>
                <c:pt idx="1">
                  <c:v>96a</c:v>
                </c:pt>
                <c:pt idx="2">
                  <c:v>96b</c:v>
                </c:pt>
              </c:strCache>
            </c:strRef>
          </c:cat>
          <c:val>
            <c:numRef>
              <c:f>'P4 ED Field'!$G$104:$G$106</c:f>
              <c:numCache>
                <c:formatCode>#,##0.0</c:formatCode>
                <c:ptCount val="3"/>
                <c:pt idx="0">
                  <c:v>143.49826022145604</c:v>
                </c:pt>
                <c:pt idx="1">
                  <c:v>100.25380514268001</c:v>
                </c:pt>
                <c:pt idx="2">
                  <c:v>95.831670259458022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B-4197-9B43-FA70E4D98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14090056"/>
        <c:axId val="314082512"/>
      </c:barChart>
      <c:catAx>
        <c:axId val="314090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082512"/>
        <c:crosses val="autoZero"/>
        <c:auto val="1"/>
        <c:lblAlgn val="ctr"/>
        <c:lblOffset val="100"/>
        <c:noMultiLvlLbl val="0"/>
      </c:catAx>
      <c:valAx>
        <c:axId val="31408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4090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'P4 ED Field'!$H$102</c:f>
              <c:strCache>
                <c:ptCount val="1"/>
                <c:pt idx="0">
                  <c:v>Total Phosphorus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'P4 ED Field'!$A$104:$A$106</c:f>
              <c:strCache>
                <c:ptCount val="3"/>
                <c:pt idx="0">
                  <c:v>96c</c:v>
                </c:pt>
                <c:pt idx="1">
                  <c:v>96a</c:v>
                </c:pt>
                <c:pt idx="2">
                  <c:v>96b</c:v>
                </c:pt>
              </c:strCache>
            </c:strRef>
          </c:cat>
          <c:val>
            <c:numRef>
              <c:f>'P4 ED Field'!$H$104:$H$106</c:f>
              <c:numCache>
                <c:formatCode>#,##0.0</c:formatCode>
                <c:ptCount val="3"/>
                <c:pt idx="0">
                  <c:v>7.7187328236480015</c:v>
                </c:pt>
                <c:pt idx="1">
                  <c:v>2.7488946571380004</c:v>
                </c:pt>
                <c:pt idx="2">
                  <c:v>4.1389093467540006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D3-4522-9FC3-FB976BAFBC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90718608"/>
        <c:axId val="490723856"/>
      </c:barChart>
      <c:catAx>
        <c:axId val="49071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723856"/>
        <c:crosses val="autoZero"/>
        <c:auto val="1"/>
        <c:lblAlgn val="ctr"/>
        <c:lblOffset val="100"/>
        <c:noMultiLvlLbl val="0"/>
      </c:catAx>
      <c:valAx>
        <c:axId val="490723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71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'P4 ED Field'!$I$48</c:f>
              <c:strCache>
                <c:ptCount val="1"/>
                <c:pt idx="0">
                  <c:v>pH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'P4 ED Field'!$J$47:$L$47</c:f>
              <c:strCache>
                <c:ptCount val="3"/>
                <c:pt idx="0">
                  <c:v>96c</c:v>
                </c:pt>
                <c:pt idx="1">
                  <c:v>96a</c:v>
                </c:pt>
                <c:pt idx="2">
                  <c:v>96b</c:v>
                </c:pt>
              </c:strCache>
            </c:strRef>
          </c:cat>
          <c:val>
            <c:numRef>
              <c:f>'P4 ED Field'!$J$48:$L$48</c:f>
              <c:numCache>
                <c:formatCode>#,##0.00</c:formatCode>
                <c:ptCount val="3"/>
                <c:pt idx="0">
                  <c:v>8.1300000000000008</c:v>
                </c:pt>
                <c:pt idx="1">
                  <c:v>8.298</c:v>
                </c:pt>
                <c:pt idx="2">
                  <c:v>7.9750000000000005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E7-4927-BFF6-98EC85CBDF2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36323536"/>
        <c:axId val="336326816"/>
      </c:barChart>
      <c:catAx>
        <c:axId val="33632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326816"/>
        <c:crosses val="autoZero"/>
        <c:auto val="1"/>
        <c:lblAlgn val="ctr"/>
        <c:lblOffset val="100"/>
        <c:noMultiLvlLbl val="0"/>
      </c:catAx>
      <c:valAx>
        <c:axId val="33632681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3632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'P4 ED Field'!$I$49</c:f>
              <c:strCache>
                <c:ptCount val="1"/>
                <c:pt idx="0">
                  <c:v>Temperature, Degrees C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'P4 ED Field'!$J$47:$L$47</c:f>
              <c:strCache>
                <c:ptCount val="3"/>
                <c:pt idx="0">
                  <c:v>96c</c:v>
                </c:pt>
                <c:pt idx="1">
                  <c:v>96a</c:v>
                </c:pt>
                <c:pt idx="2">
                  <c:v>96b</c:v>
                </c:pt>
              </c:strCache>
            </c:strRef>
          </c:cat>
          <c:val>
            <c:numRef>
              <c:f>'P4 ED Field'!$J$49:$L$49</c:f>
              <c:numCache>
                <c:formatCode>#,##0.00</c:formatCode>
                <c:ptCount val="3"/>
                <c:pt idx="0">
                  <c:v>9.8000000000000007</c:v>
                </c:pt>
                <c:pt idx="1">
                  <c:v>7.8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A3-46F9-831F-49068DF015D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04094512"/>
        <c:axId val="504088280"/>
      </c:barChart>
      <c:catAx>
        <c:axId val="50409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088280"/>
        <c:crosses val="autoZero"/>
        <c:auto val="1"/>
        <c:lblAlgn val="ctr"/>
        <c:lblOffset val="100"/>
        <c:noMultiLvlLbl val="0"/>
      </c:catAx>
      <c:valAx>
        <c:axId val="5040882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0409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'P4 ED Field'!$I$50</c:f>
              <c:strCache>
                <c:ptCount val="1"/>
                <c:pt idx="0">
                  <c:v>Dissolved Oxygen, mg/l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'P4 ED Field'!$J$47:$L$47</c:f>
              <c:strCache>
                <c:ptCount val="3"/>
                <c:pt idx="0">
                  <c:v>96c</c:v>
                </c:pt>
                <c:pt idx="1">
                  <c:v>96a</c:v>
                </c:pt>
                <c:pt idx="2">
                  <c:v>96b</c:v>
                </c:pt>
              </c:strCache>
            </c:strRef>
          </c:cat>
          <c:val>
            <c:numRef>
              <c:f>'P4 ED Field'!$J$50:$L$50</c:f>
              <c:numCache>
                <c:formatCode>#,##0.00</c:formatCode>
                <c:ptCount val="3"/>
                <c:pt idx="0">
                  <c:v>8.9499999999999993</c:v>
                </c:pt>
                <c:pt idx="1">
                  <c:v>10.15</c:v>
                </c:pt>
                <c:pt idx="2">
                  <c:v>9.2074999999999996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FC-4424-9C3F-399B6FD4B26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36322224"/>
        <c:axId val="336322552"/>
      </c:barChart>
      <c:catAx>
        <c:axId val="33632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322552"/>
        <c:crosses val="autoZero"/>
        <c:auto val="1"/>
        <c:lblAlgn val="ctr"/>
        <c:lblOffset val="100"/>
        <c:noMultiLvlLbl val="0"/>
      </c:catAx>
      <c:valAx>
        <c:axId val="33632255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3632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'P4 ED Field'!$I$51</c:f>
              <c:strCache>
                <c:ptCount val="1"/>
                <c:pt idx="0">
                  <c:v>Conductivity, us/cm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'P4 ED Field'!$J$47:$L$47</c:f>
              <c:strCache>
                <c:ptCount val="3"/>
                <c:pt idx="0">
                  <c:v>96c</c:v>
                </c:pt>
                <c:pt idx="1">
                  <c:v>96a</c:v>
                </c:pt>
                <c:pt idx="2">
                  <c:v>96b</c:v>
                </c:pt>
              </c:strCache>
            </c:strRef>
          </c:cat>
          <c:val>
            <c:numRef>
              <c:f>'P4 ED Field'!$J$51:$L$51</c:f>
              <c:numCache>
                <c:formatCode>#,##0.00</c:formatCode>
                <c:ptCount val="3"/>
                <c:pt idx="0">
                  <c:v>177.6</c:v>
                </c:pt>
                <c:pt idx="1">
                  <c:v>287.76000000000005</c:v>
                </c:pt>
                <c:pt idx="2">
                  <c:v>443.97500000000002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F-4459-B28D-A7EA93D18B6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90759280"/>
        <c:axId val="490782568"/>
      </c:barChart>
      <c:catAx>
        <c:axId val="49075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782568"/>
        <c:crosses val="autoZero"/>
        <c:auto val="1"/>
        <c:lblAlgn val="ctr"/>
        <c:lblOffset val="100"/>
        <c:noMultiLvlLbl val="0"/>
      </c:catAx>
      <c:valAx>
        <c:axId val="4907825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9075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16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5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73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22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0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3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73EE38-37DA-4FDA-8814-5BCEF129F658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B6622E1-C46D-48DA-8EC8-2A2DB1CABB2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04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Evergreen Middle School Nutrient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Supported by the BCWA</a:t>
            </a:r>
          </a:p>
          <a:p>
            <a:r>
              <a:rPr lang="en-US" dirty="0"/>
              <a:t>Tony Langowski</a:t>
            </a:r>
          </a:p>
          <a:p>
            <a:r>
              <a:rPr lang="en-US" dirty="0"/>
              <a:t>Russell Clayshulte</a:t>
            </a:r>
          </a:p>
        </p:txBody>
      </p:sp>
      <p:pic>
        <p:nvPicPr>
          <p:cNvPr id="5" name="Picture 3" descr="BCWA Generic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3480" y="357848"/>
            <a:ext cx="2660842" cy="21841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69467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25" y="286603"/>
            <a:ext cx="11491274" cy="1400795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Cubic feet/ second*1.983 = acre-feet/day </a:t>
            </a:r>
            <a:br>
              <a:rPr lang="en-US" sz="4000" dirty="0"/>
            </a:br>
            <a:r>
              <a:rPr lang="en-US" sz="4000" dirty="0"/>
              <a:t>* days = acre-feet/month</a:t>
            </a:r>
            <a:br>
              <a:rPr lang="en-US" sz="4000" dirty="0"/>
            </a:br>
            <a:r>
              <a:rPr lang="en-US" sz="4000" dirty="0"/>
              <a:t>flow* concentration * conversion number = pounds per month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614603"/>
              </p:ext>
            </p:extLst>
          </p:nvPr>
        </p:nvGraphicFramePr>
        <p:xfrm>
          <a:off x="773000" y="1951345"/>
          <a:ext cx="10416615" cy="3607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3190">
                  <a:extLst>
                    <a:ext uri="{9D8B030D-6E8A-4147-A177-3AD203B41FA5}">
                      <a16:colId xmlns:a16="http://schemas.microsoft.com/office/drawing/2014/main" val="2747893087"/>
                    </a:ext>
                  </a:extLst>
                </a:gridCol>
                <a:gridCol w="1150070">
                  <a:extLst>
                    <a:ext uri="{9D8B030D-6E8A-4147-A177-3AD203B41FA5}">
                      <a16:colId xmlns:a16="http://schemas.microsoft.com/office/drawing/2014/main" val="1564378233"/>
                    </a:ext>
                  </a:extLst>
                </a:gridCol>
                <a:gridCol w="1308120">
                  <a:extLst>
                    <a:ext uri="{9D8B030D-6E8A-4147-A177-3AD203B41FA5}">
                      <a16:colId xmlns:a16="http://schemas.microsoft.com/office/drawing/2014/main" val="2111189913"/>
                    </a:ext>
                  </a:extLst>
                </a:gridCol>
                <a:gridCol w="1235044">
                  <a:extLst>
                    <a:ext uri="{9D8B030D-6E8A-4147-A177-3AD203B41FA5}">
                      <a16:colId xmlns:a16="http://schemas.microsoft.com/office/drawing/2014/main" val="3249967181"/>
                    </a:ext>
                  </a:extLst>
                </a:gridCol>
                <a:gridCol w="1040036">
                  <a:extLst>
                    <a:ext uri="{9D8B030D-6E8A-4147-A177-3AD203B41FA5}">
                      <a16:colId xmlns:a16="http://schemas.microsoft.com/office/drawing/2014/main" val="879417769"/>
                    </a:ext>
                  </a:extLst>
                </a:gridCol>
                <a:gridCol w="1040036">
                  <a:extLst>
                    <a:ext uri="{9D8B030D-6E8A-4147-A177-3AD203B41FA5}">
                      <a16:colId xmlns:a16="http://schemas.microsoft.com/office/drawing/2014/main" val="2553219247"/>
                    </a:ext>
                  </a:extLst>
                </a:gridCol>
                <a:gridCol w="780028">
                  <a:extLst>
                    <a:ext uri="{9D8B030D-6E8A-4147-A177-3AD203B41FA5}">
                      <a16:colId xmlns:a16="http://schemas.microsoft.com/office/drawing/2014/main" val="3784790294"/>
                    </a:ext>
                  </a:extLst>
                </a:gridCol>
                <a:gridCol w="1044670">
                  <a:extLst>
                    <a:ext uri="{9D8B030D-6E8A-4147-A177-3AD203B41FA5}">
                      <a16:colId xmlns:a16="http://schemas.microsoft.com/office/drawing/2014/main" val="1744795378"/>
                    </a:ext>
                  </a:extLst>
                </a:gridCol>
                <a:gridCol w="1555421">
                  <a:extLst>
                    <a:ext uri="{9D8B030D-6E8A-4147-A177-3AD203B41FA5}">
                      <a16:colId xmlns:a16="http://schemas.microsoft.com/office/drawing/2014/main" val="4162640343"/>
                    </a:ext>
                  </a:extLst>
                </a:gridCol>
              </a:tblGrid>
              <a:tr h="1027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Site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Flow (May 2016)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Total Nitrogen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Total Phosphorus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Total Nitrogen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Total Phosphorus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Total Phosphorus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58333885"/>
                  </a:ext>
                </a:extLst>
              </a:tr>
              <a:tr h="8578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5/1/2016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cfs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acre-feet/day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Acre-feet/month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Concentration ug/l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Pounds/Month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pounds/year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08063168"/>
                  </a:ext>
                </a:extLst>
              </a:tr>
              <a:tr h="5739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96c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1.048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2.08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64.4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818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44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143.5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7.7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92.6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96752821"/>
                  </a:ext>
                </a:extLst>
              </a:tr>
              <a:tr h="5739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96a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0.966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1.92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59.4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620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100.3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2.7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33.0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86541935"/>
                  </a:ext>
                </a:extLst>
              </a:tr>
              <a:tr h="5739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96b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0.951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1.89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58.5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602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26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95.8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4.1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49.7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82893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223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Acre-feet per month (May 2016)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2048477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5195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Nitrogen and Total Phosphorus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242813"/>
              </p:ext>
            </p:extLst>
          </p:nvPr>
        </p:nvGraphicFramePr>
        <p:xfrm>
          <a:off x="653853" y="1983835"/>
          <a:ext cx="5237899" cy="427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001883"/>
              </p:ext>
            </p:extLst>
          </p:nvPr>
        </p:nvGraphicFramePr>
        <p:xfrm>
          <a:off x="5994268" y="1983834"/>
          <a:ext cx="5161411" cy="4275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554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Parameters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156207"/>
              </p:ext>
            </p:extLst>
          </p:nvPr>
        </p:nvGraphicFramePr>
        <p:xfrm>
          <a:off x="1395166" y="2168165"/>
          <a:ext cx="8220173" cy="3478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66648">
                  <a:extLst>
                    <a:ext uri="{9D8B030D-6E8A-4147-A177-3AD203B41FA5}">
                      <a16:colId xmlns:a16="http://schemas.microsoft.com/office/drawing/2014/main" val="2844546358"/>
                    </a:ext>
                  </a:extLst>
                </a:gridCol>
                <a:gridCol w="1300899">
                  <a:extLst>
                    <a:ext uri="{9D8B030D-6E8A-4147-A177-3AD203B41FA5}">
                      <a16:colId xmlns:a16="http://schemas.microsoft.com/office/drawing/2014/main" val="3877421537"/>
                    </a:ext>
                  </a:extLst>
                </a:gridCol>
                <a:gridCol w="1161624">
                  <a:extLst>
                    <a:ext uri="{9D8B030D-6E8A-4147-A177-3AD203B41FA5}">
                      <a16:colId xmlns:a16="http://schemas.microsoft.com/office/drawing/2014/main" val="451631399"/>
                    </a:ext>
                  </a:extLst>
                </a:gridCol>
                <a:gridCol w="1591002">
                  <a:extLst>
                    <a:ext uri="{9D8B030D-6E8A-4147-A177-3AD203B41FA5}">
                      <a16:colId xmlns:a16="http://schemas.microsoft.com/office/drawing/2014/main" val="2216101697"/>
                    </a:ext>
                  </a:extLst>
                </a:gridCol>
              </a:tblGrid>
              <a:tr h="695698">
                <a:tc>
                  <a:txBody>
                    <a:bodyPr/>
                    <a:lstStyle/>
                    <a:p>
                      <a:pPr algn="l" fontAlgn="ctr"/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96c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96a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96b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14108841"/>
                  </a:ext>
                </a:extLst>
              </a:tr>
              <a:tr h="695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pH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8.13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8.30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7.98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25034163"/>
                  </a:ext>
                </a:extLst>
              </a:tr>
              <a:tr h="695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Temperature, Degrees C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9.80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7.80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11.00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64352120"/>
                  </a:ext>
                </a:extLst>
              </a:tr>
              <a:tr h="695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Dissolved Oxygen, mg/l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8.95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10.15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9.21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67285765"/>
                  </a:ext>
                </a:extLst>
              </a:tr>
              <a:tr h="6956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Conductivity, us/cm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177.60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>
                          <a:effectLst/>
                        </a:rPr>
                        <a:t>287.76</a:t>
                      </a:r>
                      <a:endParaRPr lang="en-US" sz="2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u="none" strike="noStrike" dirty="0">
                          <a:effectLst/>
                        </a:rPr>
                        <a:t>443.98</a:t>
                      </a:r>
                      <a:endParaRPr lang="en-US" sz="2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08892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984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176101"/>
              </p:ext>
            </p:extLst>
          </p:nvPr>
        </p:nvGraphicFramePr>
        <p:xfrm>
          <a:off x="612742" y="725864"/>
          <a:ext cx="10821971" cy="5373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9776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433158"/>
              </p:ext>
            </p:extLst>
          </p:nvPr>
        </p:nvGraphicFramePr>
        <p:xfrm>
          <a:off x="801688" y="433388"/>
          <a:ext cx="10353675" cy="543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2011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29820"/>
              </p:ext>
            </p:extLst>
          </p:nvPr>
        </p:nvGraphicFramePr>
        <p:xfrm>
          <a:off x="1096963" y="368300"/>
          <a:ext cx="10058400" cy="5500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4766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782791"/>
              </p:ext>
            </p:extLst>
          </p:nvPr>
        </p:nvGraphicFramePr>
        <p:xfrm>
          <a:off x="1096963" y="358775"/>
          <a:ext cx="10058400" cy="5510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983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3267330" cy="1052003"/>
          </a:xfrm>
        </p:spPr>
        <p:txBody>
          <a:bodyPr/>
          <a:lstStyle/>
          <a:p>
            <a:r>
              <a:rPr lang="en-US" dirty="0"/>
              <a:t>Phosphorus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92773"/>
          </a:xfrm>
        </p:spPr>
        <p:txBody>
          <a:bodyPr/>
          <a:lstStyle/>
          <a:p>
            <a:r>
              <a:rPr lang="en-US" dirty="0"/>
              <a:t>One pound of phosphorus Grows 500 pounds of algae</a:t>
            </a:r>
          </a:p>
          <a:p>
            <a:r>
              <a:rPr lang="en-US" dirty="0"/>
              <a:t>A 55 pound of fertilizer (10-10-10) has 10% nitrogen, 10% phosphorus, 10% Potassium</a:t>
            </a:r>
          </a:p>
          <a:p>
            <a:r>
              <a:rPr lang="en-US" dirty="0"/>
              <a:t>10% Phosphorus = 5.5 pounds of phosphorus</a:t>
            </a:r>
          </a:p>
          <a:p>
            <a:r>
              <a:rPr lang="en-US" dirty="0"/>
              <a:t>May 2016 had 7.7 pounds of introduced phosphorus or a 77 pound bag of fertilizer</a:t>
            </a:r>
          </a:p>
          <a:p>
            <a:r>
              <a:rPr lang="en-US" dirty="0"/>
              <a:t>In a year that would be about a 924 pound bag of fertilizer</a:t>
            </a:r>
          </a:p>
          <a:p>
            <a:r>
              <a:rPr lang="en-US" dirty="0"/>
              <a:t>Goose poop is 1.3% phosphorus = 1.2 grams per dropping</a:t>
            </a:r>
          </a:p>
          <a:p>
            <a:r>
              <a:rPr lang="en-US" dirty="0"/>
              <a:t>A goose poops 92 times a day = 0.85 pounds per goose per year</a:t>
            </a:r>
          </a:p>
          <a:p>
            <a:r>
              <a:rPr lang="en-US" dirty="0"/>
              <a:t>Horse = 23 pounds phosphorus per year</a:t>
            </a:r>
          </a:p>
          <a:p>
            <a:r>
              <a:rPr lang="en-US" dirty="0"/>
              <a:t>Cow = 16 pounds phosphorus per year</a:t>
            </a:r>
          </a:p>
          <a:p>
            <a:r>
              <a:rPr lang="en-US" dirty="0"/>
              <a:t>Chicken = 154 pounds per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721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Clean is the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755" y="1845734"/>
            <a:ext cx="11246177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If phosphorus is less than 10 ug/l, then the water is clean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If phosphorus is more than 10 ug/l but less than 50 ug/l, then water is good for a fishery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Buchanan Pond #1 had about 17 ug/l, so good for fishery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If phosphorus is more than 50 ug/l but less than 100 ug/l, then water is polluted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Bear Creek Reservoir near Morrison is in this range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If phosphorus is great 100 ug/l, fish die</a:t>
            </a:r>
          </a:p>
        </p:txBody>
      </p:sp>
    </p:spTree>
    <p:extLst>
      <p:ext uri="{BB962C8B-B14F-4D97-AF65-F5344CB8AC3E}">
        <p14:creationId xmlns:p14="http://schemas.microsoft.com/office/powerpoint/2010/main" val="107686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 Loading Upper Troublesome Gulch and Buchanan Ponds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Select Stream Sites near Buchanan Ponds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Take Field probe measurements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dirty="0"/>
              <a:t>Temperature, degrees Celsius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dirty="0"/>
              <a:t>pH, standard unit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dirty="0"/>
              <a:t>Dissolved Oxygen, mg/l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dirty="0"/>
              <a:t>Specific Conductance or conductivity, us/cm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US" dirty="0"/>
              <a:t>Stream flow, cubic feet per second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Collect Nutrient samples for total nitrogen and total phosphorus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Make observations on conditions of sites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20" y="1845734"/>
            <a:ext cx="41529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6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Nitrogen and Phosphorus have limits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Colorado is managing nutrients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Streams have different limits depending on if they are warm or cold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Cold streams can’t exceed 110 ug/l phosphorus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Cold streams can’t exceed 1,250 ug/l nitrogen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Reservoirs and ponds will have even lower limits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Buchanan Ponds may need to be below 10 ug/l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0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1" y="1958023"/>
            <a:ext cx="3017043" cy="40227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40" y="1869440"/>
            <a:ext cx="6004560" cy="400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5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77" y="933254"/>
            <a:ext cx="1592120" cy="907801"/>
          </a:xfrm>
        </p:spPr>
        <p:txBody>
          <a:bodyPr/>
          <a:lstStyle/>
          <a:p>
            <a:r>
              <a:rPr lang="en-US" dirty="0"/>
              <a:t>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97" y="107913"/>
            <a:ext cx="9843801" cy="5761076"/>
          </a:xfrm>
        </p:spPr>
      </p:pic>
    </p:spTree>
    <p:extLst>
      <p:ext uri="{BB962C8B-B14F-4D97-AF65-F5344CB8AC3E}">
        <p14:creationId xmlns:p14="http://schemas.microsoft.com/office/powerpoint/2010/main" val="151457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for each of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Make a list :</a:t>
            </a:r>
            <a:endParaRPr lang="en-US" sz="2400" dirty="0"/>
          </a:p>
          <a:p>
            <a:pPr lvl="1"/>
            <a:r>
              <a:rPr lang="en-US" dirty="0"/>
              <a:t>Find a plant and an animal that you think should not be found at our sites</a:t>
            </a:r>
          </a:p>
          <a:p>
            <a:pPr lvl="2"/>
            <a:r>
              <a:rPr lang="en-US" sz="1600" dirty="0"/>
              <a:t>Thistle, Dandelion, pond algae, duck weed, crawfish, mosquito fish,  grass carp, geese</a:t>
            </a:r>
          </a:p>
          <a:p>
            <a:pPr lvl="1"/>
            <a:r>
              <a:rPr lang="en-US" dirty="0"/>
              <a:t>Look closely at the water and see if you can find anything that might cause pollution</a:t>
            </a:r>
          </a:p>
          <a:p>
            <a:pPr lvl="2"/>
            <a:r>
              <a:rPr lang="en-US" sz="1600" dirty="0"/>
              <a:t>Oil, grease, trash, eroded sediment, foam from decayed plants, grass clippings</a:t>
            </a:r>
          </a:p>
          <a:p>
            <a:pPr lvl="1"/>
            <a:r>
              <a:rPr lang="en-US" dirty="0"/>
              <a:t>Look closely at the surrounding land and see if you can find anything that might cause pollution or is a problem.</a:t>
            </a:r>
          </a:p>
          <a:p>
            <a:pPr lvl="2"/>
            <a:r>
              <a:rPr lang="en-US" sz="1600" dirty="0"/>
              <a:t>chemical sprayed for weed control, eroded areas, parking lots, storm drains, sewer pipes, roadway sand/salt or chemicals, roads, cars, houses and yards, pet waste, large animal waste, geese</a:t>
            </a:r>
          </a:p>
          <a:p>
            <a:pPr lvl="1"/>
            <a:r>
              <a:rPr lang="en-US" dirty="0"/>
              <a:t>Find something that makes the stream or pond Healthy.</a:t>
            </a:r>
          </a:p>
          <a:p>
            <a:pPr lvl="2"/>
            <a:r>
              <a:rPr lang="en-US" sz="1600" dirty="0"/>
              <a:t>Grass buffers, stormwater ponds,</a:t>
            </a:r>
            <a:r>
              <a:rPr lang="en-US" sz="1200" dirty="0"/>
              <a:t> </a:t>
            </a:r>
            <a:r>
              <a:rPr lang="en-US" sz="1600" dirty="0"/>
              <a:t>runoff controls, litter pickup and trashcans, aerators, duckweed, grass carp</a:t>
            </a:r>
            <a:endParaRPr lang="en-US" sz="1200" dirty="0"/>
          </a:p>
          <a:p>
            <a:pPr lvl="1"/>
            <a:r>
              <a:rPr lang="en-US" dirty="0"/>
              <a:t>Look at one of the ponds and tell us how it looks and smells, what might live in the water.</a:t>
            </a:r>
          </a:p>
          <a:p>
            <a:pPr lvl="2"/>
            <a:r>
              <a:rPr lang="en-US" sz="1600" dirty="0"/>
              <a:t>Lots of organics and decayed plants and fish, no funny smells, healthy Rainbow Trout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1" t="7438" r="15814"/>
          <a:stretch/>
        </p:blipFill>
        <p:spPr>
          <a:xfrm>
            <a:off x="9530499" y="286603"/>
            <a:ext cx="2234154" cy="240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57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862574"/>
              </p:ext>
            </p:extLst>
          </p:nvPr>
        </p:nvGraphicFramePr>
        <p:xfrm>
          <a:off x="1093508" y="286604"/>
          <a:ext cx="9926425" cy="58596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5402">
                  <a:extLst>
                    <a:ext uri="{9D8B030D-6E8A-4147-A177-3AD203B41FA5}">
                      <a16:colId xmlns:a16="http://schemas.microsoft.com/office/drawing/2014/main" val="3944313933"/>
                    </a:ext>
                  </a:extLst>
                </a:gridCol>
                <a:gridCol w="1467185">
                  <a:extLst>
                    <a:ext uri="{9D8B030D-6E8A-4147-A177-3AD203B41FA5}">
                      <a16:colId xmlns:a16="http://schemas.microsoft.com/office/drawing/2014/main" val="4122202120"/>
                    </a:ext>
                  </a:extLst>
                </a:gridCol>
                <a:gridCol w="1467185">
                  <a:extLst>
                    <a:ext uri="{9D8B030D-6E8A-4147-A177-3AD203B41FA5}">
                      <a16:colId xmlns:a16="http://schemas.microsoft.com/office/drawing/2014/main" val="1394996533"/>
                    </a:ext>
                  </a:extLst>
                </a:gridCol>
                <a:gridCol w="1742283">
                  <a:extLst>
                    <a:ext uri="{9D8B030D-6E8A-4147-A177-3AD203B41FA5}">
                      <a16:colId xmlns:a16="http://schemas.microsoft.com/office/drawing/2014/main" val="2341676096"/>
                    </a:ext>
                  </a:extLst>
                </a:gridCol>
                <a:gridCol w="1467185">
                  <a:extLst>
                    <a:ext uri="{9D8B030D-6E8A-4147-A177-3AD203B41FA5}">
                      <a16:colId xmlns:a16="http://schemas.microsoft.com/office/drawing/2014/main" val="1805287903"/>
                    </a:ext>
                  </a:extLst>
                </a:gridCol>
                <a:gridCol w="1467185">
                  <a:extLst>
                    <a:ext uri="{9D8B030D-6E8A-4147-A177-3AD203B41FA5}">
                      <a16:colId xmlns:a16="http://schemas.microsoft.com/office/drawing/2014/main" val="1814624268"/>
                    </a:ext>
                  </a:extLst>
                </a:gridCol>
              </a:tblGrid>
              <a:tr h="5670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Samplers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T Langowski, RNC, L Moody, C King, C Major, Meagan, E Mason, M Robinson, S Orsund, K Kunr, Ethan E, S Orsund, Logan L, M Robinson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77031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Weather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Sunny, 40-50 degrees F, slight breeze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652140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Date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5/4/2016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52161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Site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96a</a:t>
                      </a:r>
                      <a:endParaRPr lang="en-US" sz="18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579877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Sample Point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Overflow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Pond, Upper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Pond, Lower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Overflow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Pond, Upper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26073676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Time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8:25:00 AM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8:30:00 AM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8:35:00 AM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10:10:00 AM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10:15:00 AM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86616112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Water Clarity, visual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21521649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Periphyton, % cover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100%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25%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100%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100%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50%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27345777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pH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8.49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8.46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8.43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8.03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8.08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35450464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Temp, Degrees C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7.6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7.7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7.8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8.0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7.9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31840926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Dissolved Oxygen, mg/l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10.64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10.10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9.37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10.99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9.65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1837152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Conductivity, us/cm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287.0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286.7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289.1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288.0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288.0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56245128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Flow (cfs)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61787711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Width, inches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36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36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22313331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Depth, inches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0.11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0.09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44621056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Velocity, cf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1.81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1.68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46778377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Cubic-Feet/ Second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0.597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0.454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99044949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Gallons/minute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268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204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09570767"/>
                  </a:ext>
                </a:extLst>
              </a:tr>
              <a:tr h="29403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Million gallons/day</a:t>
                      </a: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0.385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0.293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41331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80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84103"/>
              </p:ext>
            </p:extLst>
          </p:nvPr>
        </p:nvGraphicFramePr>
        <p:xfrm>
          <a:off x="2894029" y="188540"/>
          <a:ext cx="5986021" cy="595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4171">
                  <a:extLst>
                    <a:ext uri="{9D8B030D-6E8A-4147-A177-3AD203B41FA5}">
                      <a16:colId xmlns:a16="http://schemas.microsoft.com/office/drawing/2014/main" val="666202673"/>
                    </a:ext>
                  </a:extLst>
                </a:gridCol>
                <a:gridCol w="2321850">
                  <a:extLst>
                    <a:ext uri="{9D8B030D-6E8A-4147-A177-3AD203B41FA5}">
                      <a16:colId xmlns:a16="http://schemas.microsoft.com/office/drawing/2014/main" val="3519895929"/>
                    </a:ext>
                  </a:extLst>
                </a:gridCol>
              </a:tblGrid>
              <a:tr h="347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Site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96c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87123431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Sample Point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Inflow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40730464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Time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9:58:00 AM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74633052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Water Clarity, visual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C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05307233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Periphyton, % cover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5%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671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pH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8.13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55195421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Temp, Degrees C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9.8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71520741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Dissolved Oxygen, mg/l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8.95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57693334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Conductivity, us/cm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177.6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90499927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Flow (cfs)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49162288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Width, inches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24.0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05331611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Depth, inches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0.18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01193015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Velocity, cf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2.91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51015216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Cubic-Feet/ Second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1.048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0490570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Gallons/minute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471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67426227"/>
                  </a:ext>
                </a:extLst>
              </a:tr>
              <a:tr h="347024"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>
                          <a:effectLst/>
                        </a:rPr>
                        <a:t>Million gallons/day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0.676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88074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2108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818253"/>
              </p:ext>
            </p:extLst>
          </p:nvPr>
        </p:nvGraphicFramePr>
        <p:xfrm>
          <a:off x="2375554" y="314190"/>
          <a:ext cx="6570483" cy="5841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7115">
                  <a:extLst>
                    <a:ext uri="{9D8B030D-6E8A-4147-A177-3AD203B41FA5}">
                      <a16:colId xmlns:a16="http://schemas.microsoft.com/office/drawing/2014/main" val="3141691143"/>
                    </a:ext>
                  </a:extLst>
                </a:gridCol>
                <a:gridCol w="1214806">
                  <a:extLst>
                    <a:ext uri="{9D8B030D-6E8A-4147-A177-3AD203B41FA5}">
                      <a16:colId xmlns:a16="http://schemas.microsoft.com/office/drawing/2014/main" val="4277367322"/>
                    </a:ext>
                  </a:extLst>
                </a:gridCol>
                <a:gridCol w="1214806">
                  <a:extLst>
                    <a:ext uri="{9D8B030D-6E8A-4147-A177-3AD203B41FA5}">
                      <a16:colId xmlns:a16="http://schemas.microsoft.com/office/drawing/2014/main" val="754362029"/>
                    </a:ext>
                  </a:extLst>
                </a:gridCol>
                <a:gridCol w="1092540">
                  <a:extLst>
                    <a:ext uri="{9D8B030D-6E8A-4147-A177-3AD203B41FA5}">
                      <a16:colId xmlns:a16="http://schemas.microsoft.com/office/drawing/2014/main" val="2926125357"/>
                    </a:ext>
                  </a:extLst>
                </a:gridCol>
                <a:gridCol w="1131216">
                  <a:extLst>
                    <a:ext uri="{9D8B030D-6E8A-4147-A177-3AD203B41FA5}">
                      <a16:colId xmlns:a16="http://schemas.microsoft.com/office/drawing/2014/main" val="315056773"/>
                    </a:ext>
                  </a:extLst>
                </a:gridCol>
              </a:tblGrid>
              <a:tr h="332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Site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96b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64035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Sample Point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Stream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83227"/>
                  </a:ext>
                </a:extLst>
              </a:tr>
              <a:tr h="6582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Time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11:48:00 AM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11:55:00 AM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1:00:00 AM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1:05:00 AM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09459570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Water Clarity, visual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SM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SM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SM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SM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35916471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Periphyton, % cover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5%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5%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5%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10%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8661673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pH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8.03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8.00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7.93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7.94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80061345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Temp, Degrees C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10.7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10.9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11.2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11.2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79236596"/>
                  </a:ext>
                </a:extLst>
              </a:tr>
              <a:tr h="5279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Dissolved Oxygen, mg/l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9.40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9.16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9.09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9.18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7289667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Conductivity, us/cm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444.1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445.4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443.4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443.0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91050578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Flow (cfs)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19460028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Width, inches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26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26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51656374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Depth, inches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0.22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0.24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44909368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Velocity, cf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1.91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1.85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49308469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Cubic-Feet/ Second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0.924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0.98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99570234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Gallons/minute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415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439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42367360"/>
                  </a:ext>
                </a:extLst>
              </a:tr>
              <a:tr h="332521"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Million gallons/day</a:t>
                      </a:r>
                      <a:endParaRPr lang="en-US" sz="16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0.596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0.630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713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541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181" y="286604"/>
            <a:ext cx="11302739" cy="1014296"/>
          </a:xfrm>
        </p:spPr>
        <p:txBody>
          <a:bodyPr>
            <a:normAutofit/>
          </a:bodyPr>
          <a:lstStyle/>
          <a:p>
            <a:r>
              <a:rPr lang="en-US" sz="3600" dirty="0"/>
              <a:t>Measure Nutrients in micro-grams/liter or parts per billion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Think of this number in steps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Most days you walk between 6,000 to 7,000 steps, okay a few more for some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Imagine walking one billion steps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Take a big breath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That journey would take you to the moon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So one part per billion or one micro-gram is one step to the moon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5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14678"/>
              </p:ext>
            </p:extLst>
          </p:nvPr>
        </p:nvGraphicFramePr>
        <p:xfrm>
          <a:off x="641021" y="1772240"/>
          <a:ext cx="10821972" cy="3780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144">
                  <a:extLst>
                    <a:ext uri="{9D8B030D-6E8A-4147-A177-3AD203B41FA5}">
                      <a16:colId xmlns:a16="http://schemas.microsoft.com/office/drawing/2014/main" val="1089544793"/>
                    </a:ext>
                  </a:extLst>
                </a:gridCol>
                <a:gridCol w="1102936">
                  <a:extLst>
                    <a:ext uri="{9D8B030D-6E8A-4147-A177-3AD203B41FA5}">
                      <a16:colId xmlns:a16="http://schemas.microsoft.com/office/drawing/2014/main" val="919334416"/>
                    </a:ext>
                  </a:extLst>
                </a:gridCol>
                <a:gridCol w="1555423">
                  <a:extLst>
                    <a:ext uri="{9D8B030D-6E8A-4147-A177-3AD203B41FA5}">
                      <a16:colId xmlns:a16="http://schemas.microsoft.com/office/drawing/2014/main" val="840577445"/>
                    </a:ext>
                  </a:extLst>
                </a:gridCol>
                <a:gridCol w="1734532">
                  <a:extLst>
                    <a:ext uri="{9D8B030D-6E8A-4147-A177-3AD203B41FA5}">
                      <a16:colId xmlns:a16="http://schemas.microsoft.com/office/drawing/2014/main" val="520806166"/>
                    </a:ext>
                  </a:extLst>
                </a:gridCol>
                <a:gridCol w="2382059">
                  <a:extLst>
                    <a:ext uri="{9D8B030D-6E8A-4147-A177-3AD203B41FA5}">
                      <a16:colId xmlns:a16="http://schemas.microsoft.com/office/drawing/2014/main" val="4050656158"/>
                    </a:ext>
                  </a:extLst>
                </a:gridCol>
                <a:gridCol w="1439930">
                  <a:extLst>
                    <a:ext uri="{9D8B030D-6E8A-4147-A177-3AD203B41FA5}">
                      <a16:colId xmlns:a16="http://schemas.microsoft.com/office/drawing/2014/main" val="514138589"/>
                    </a:ext>
                  </a:extLst>
                </a:gridCol>
                <a:gridCol w="1079948">
                  <a:extLst>
                    <a:ext uri="{9D8B030D-6E8A-4147-A177-3AD203B41FA5}">
                      <a16:colId xmlns:a16="http://schemas.microsoft.com/office/drawing/2014/main" val="1210117874"/>
                    </a:ext>
                  </a:extLst>
                </a:gridCol>
              </a:tblGrid>
              <a:tr h="5400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LABID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CLIENTID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COLLECTDATE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RECEIVEDATE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ANALYTE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MATRIX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RESULT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84264598"/>
                  </a:ext>
                </a:extLst>
              </a:tr>
              <a:tr h="5400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BC516-1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96a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Total Nitrogen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SW</a:t>
                      </a:r>
                      <a:endParaRPr lang="en-US" sz="1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620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61024829"/>
                  </a:ext>
                </a:extLst>
              </a:tr>
              <a:tr h="5400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BC516-1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96a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Phosphorus, total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SW</a:t>
                      </a:r>
                      <a:endParaRPr lang="en-US" sz="18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17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56071470"/>
                  </a:ext>
                </a:extLst>
              </a:tr>
              <a:tr h="5400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BC516-2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95b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Total Nitrogen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SW</a:t>
                      </a:r>
                      <a:endParaRPr lang="en-US" sz="1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602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00743784"/>
                  </a:ext>
                </a:extLst>
              </a:tr>
              <a:tr h="5400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BC516-2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95b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Phosphorus, total</a:t>
                      </a:r>
                      <a:endParaRPr lang="en-US" sz="20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SW</a:t>
                      </a:r>
                      <a:endParaRPr lang="en-US" sz="1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26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91935565"/>
                  </a:ext>
                </a:extLst>
              </a:tr>
              <a:tr h="5400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BC516-3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96c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Total Nitrogen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SW</a:t>
                      </a:r>
                      <a:endParaRPr lang="en-US" sz="1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818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48530585"/>
                  </a:ext>
                </a:extLst>
              </a:tr>
              <a:tr h="5400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BC516-3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>
                          <a:effectLst/>
                        </a:rPr>
                        <a:t>96c</a:t>
                      </a:r>
                      <a:endParaRPr lang="en-US" sz="32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>
                          <a:effectLst/>
                        </a:rPr>
                        <a:t>5/4/2016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Phosphorus, total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SW</a:t>
                      </a:r>
                      <a:endParaRPr lang="en-US" sz="18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u="none" strike="noStrike" dirty="0">
                          <a:effectLst/>
                        </a:rPr>
                        <a:t>44</a:t>
                      </a:r>
                      <a:endParaRPr lang="en-US" sz="3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250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0502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113</TotalTime>
  <Words>1077</Words>
  <Application>Microsoft Office PowerPoint</Application>
  <PresentationFormat>Widescreen</PresentationFormat>
  <Paragraphs>346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Times New Roman</vt:lpstr>
      <vt:lpstr>Wingdings</vt:lpstr>
      <vt:lpstr>Retrospect</vt:lpstr>
      <vt:lpstr>Evergreen Middle School Nutrient Study</vt:lpstr>
      <vt:lpstr>Nutrient Loading Upper Troublesome Gulch and Buchanan Ponds</vt:lpstr>
      <vt:lpstr>Sites</vt:lpstr>
      <vt:lpstr>Assignment for each of you</vt:lpstr>
      <vt:lpstr>PowerPoint Presentation</vt:lpstr>
      <vt:lpstr>PowerPoint Presentation</vt:lpstr>
      <vt:lpstr>PowerPoint Presentation</vt:lpstr>
      <vt:lpstr>Measure Nutrients in micro-grams/liter or parts per billion</vt:lpstr>
      <vt:lpstr>PowerPoint Presentation</vt:lpstr>
      <vt:lpstr>Cubic feet/ second*1.983 = acre-feet/day  * days = acre-feet/month flow* concentration * conversion number = pounds per month</vt:lpstr>
      <vt:lpstr>Flow Acre-feet per month (May 2016)</vt:lpstr>
      <vt:lpstr>Total Nitrogen and Total Phosphorus</vt:lpstr>
      <vt:lpstr>Other Parameters</vt:lpstr>
      <vt:lpstr>PowerPoint Presentation</vt:lpstr>
      <vt:lpstr>PowerPoint Presentation</vt:lpstr>
      <vt:lpstr>PowerPoint Presentation</vt:lpstr>
      <vt:lpstr>PowerPoint Presentation</vt:lpstr>
      <vt:lpstr>Phosphorus</vt:lpstr>
      <vt:lpstr>How Clean is the Water</vt:lpstr>
      <vt:lpstr>Nitrogen and Phosphorus have limits</vt:lpstr>
      <vt:lpstr>What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Evergreen Middle School Nutrient Study</dc:title>
  <dc:creator>Russell Clayshulte</dc:creator>
  <cp:lastModifiedBy>Russell Clayshulte</cp:lastModifiedBy>
  <cp:revision>14</cp:revision>
  <dcterms:created xsi:type="dcterms:W3CDTF">2016-05-17T13:12:52Z</dcterms:created>
  <dcterms:modified xsi:type="dcterms:W3CDTF">2016-06-01T14:47:49Z</dcterms:modified>
</cp:coreProperties>
</file>