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9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9" r:id="rId3"/>
    <p:sldId id="308" r:id="rId4"/>
    <p:sldId id="258" r:id="rId5"/>
    <p:sldId id="315" r:id="rId6"/>
    <p:sldId id="322" r:id="rId7"/>
    <p:sldId id="317" r:id="rId8"/>
    <p:sldId id="265" r:id="rId9"/>
    <p:sldId id="286" r:id="rId10"/>
    <p:sldId id="316" r:id="rId11"/>
    <p:sldId id="268" r:id="rId12"/>
    <p:sldId id="318" r:id="rId13"/>
    <p:sldId id="319" r:id="rId14"/>
    <p:sldId id="289" r:id="rId15"/>
    <p:sldId id="320" r:id="rId16"/>
    <p:sldId id="279" r:id="rId17"/>
    <p:sldId id="321" r:id="rId18"/>
    <p:sldId id="312" r:id="rId19"/>
    <p:sldId id="285" r:id="rId20"/>
    <p:sldId id="287" r:id="rId21"/>
    <p:sldId id="301" r:id="rId22"/>
    <p:sldId id="280" r:id="rId23"/>
    <p:sldId id="257" r:id="rId24"/>
    <p:sldId id="293" r:id="rId25"/>
    <p:sldId id="307" r:id="rId26"/>
    <p:sldId id="305" r:id="rId27"/>
    <p:sldId id="311" r:id="rId28"/>
    <p:sldId id="304" r:id="rId29"/>
    <p:sldId id="323" r:id="rId30"/>
    <p:sldId id="313" r:id="rId31"/>
    <p:sldId id="277" r:id="rId32"/>
    <p:sldId id="31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90506" autoAdjust="0"/>
  </p:normalViewPr>
  <p:slideViewPr>
    <p:cSldViewPr>
      <p:cViewPr varScale="1">
        <p:scale>
          <a:sx n="61" d="100"/>
          <a:sy n="61" d="100"/>
        </p:scale>
        <p:origin x="7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6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Watershed%202014\Master%20Files\2014%20Bear%20Creek%20Master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Master%20Spreadsheets\MSD18%20Bear%20Creek%20Fishery%20Master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Master%20Spreadsheets\MSD18%20Bear%20Creek%20Fishery%20Mast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Watershed%202014\Master%20Files\2014%20Bear%20Creek%20Mast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Watershed%202014\Master%20Files\2014%20Bear%20Creek%20Mast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Watershed%202014\Master%20Files\2014%20Bear%20Creek%20Maste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LS410D2B3\share\Bear%20Creek%20Association\Bear%20Creek%20Data%20Record\Flow%20Data%20Bear%20Creek\BCWA%20Flow%20Analysi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Watershed%202014\Master%20Files\2014%20Bear%20Creek%20Master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Watershed%202015\2014%20Bear%20Creek%20Master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BCWA%20Watershed%20Plan\MSD%20Master%20Spreadsheets\MSD11%20Coyote%20Gulch%20Data%20Master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ssell\Documents\BCW%20Working\Watershed%202014\Master%20Files\2014%20Bear%20Creek%20Mast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Total Phosphorus  Pounds/Season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'MWS 2014 chemistry'!$AO$3</c:f>
              <c:strCache>
                <c:ptCount val="1"/>
                <c:pt idx="0">
                  <c:v>T Phos Pounds</c:v>
                </c:pt>
              </c:strCache>
            </c:strRef>
          </c:tx>
          <c:invertIfNegative val="0"/>
          <c:cat>
            <c:multiLvlStrRef>
              <c:f>'MWS 2014 chemistry'!$AD$4:$AE$21</c:f>
              <c:multiLvlStrCache>
                <c:ptCount val="18"/>
                <c:lvl>
                  <c:pt idx="0">
                    <c:v>Site 37</c:v>
                  </c:pt>
                  <c:pt idx="1">
                    <c:v>Site 58</c:v>
                  </c:pt>
                  <c:pt idx="2">
                    <c:v>Site 2a</c:v>
                  </c:pt>
                  <c:pt idx="3">
                    <c:v>Site 3a</c:v>
                  </c:pt>
                  <c:pt idx="4">
                    <c:v>Site 25</c:v>
                  </c:pt>
                  <c:pt idx="5">
                    <c:v>Site 5</c:v>
                  </c:pt>
                  <c:pt idx="6">
                    <c:v>Site 8a</c:v>
                  </c:pt>
                  <c:pt idx="7">
                    <c:v>Site 9</c:v>
                  </c:pt>
                  <c:pt idx="8">
                    <c:v>Site 12</c:v>
                  </c:pt>
                  <c:pt idx="9">
                    <c:v>Site 13a</c:v>
                  </c:pt>
                  <c:pt idx="10">
                    <c:v>Site 14a</c:v>
                  </c:pt>
                  <c:pt idx="11">
                    <c:v>Site 34</c:v>
                  </c:pt>
                  <c:pt idx="12">
                    <c:v>Site 35</c:v>
                  </c:pt>
                  <c:pt idx="13">
                    <c:v>Site 50</c:v>
                  </c:pt>
                  <c:pt idx="14">
                    <c:v>Site 64</c:v>
                  </c:pt>
                  <c:pt idx="15">
                    <c:v>site 32</c:v>
                  </c:pt>
                  <c:pt idx="16">
                    <c:v>Site 18</c:v>
                  </c:pt>
                  <c:pt idx="17">
                    <c:v>Site 19</c:v>
                  </c:pt>
                </c:lvl>
                <c:lvl>
                  <c:pt idx="0">
                    <c:v>Seg 7</c:v>
                  </c:pt>
                  <c:pt idx="1">
                    <c:v>Seg 1a</c:v>
                  </c:pt>
                  <c:pt idx="4">
                    <c:v>Seg 3</c:v>
                  </c:pt>
                  <c:pt idx="5">
                    <c:v>Seg 1e</c:v>
                  </c:pt>
                  <c:pt idx="11">
                    <c:v>Seg 4a</c:v>
                  </c:pt>
                  <c:pt idx="12">
                    <c:v>Seg 5</c:v>
                  </c:pt>
                  <c:pt idx="16">
                    <c:v>Seg 6a</c:v>
                  </c:pt>
                  <c:pt idx="17">
                    <c:v>Seg 6b</c:v>
                  </c:pt>
                </c:lvl>
              </c:multiLvlStrCache>
            </c:multiLvlStrRef>
          </c:cat>
          <c:val>
            <c:numRef>
              <c:f>'MWS 2014 chemistry'!$AO$4:$AO$21</c:f>
              <c:numCache>
                <c:formatCode>#,##0</c:formatCode>
                <c:ptCount val="18"/>
                <c:pt idx="0">
                  <c:v>70</c:v>
                </c:pt>
                <c:pt idx="1">
                  <c:v>105.78040730417995</c:v>
                </c:pt>
                <c:pt idx="2">
                  <c:v>506.80948712800142</c:v>
                </c:pt>
                <c:pt idx="3">
                  <c:v>1638.05572224</c:v>
                </c:pt>
                <c:pt idx="4">
                  <c:v>84.497413000000435</c:v>
                </c:pt>
                <c:pt idx="5">
                  <c:v>2276.7980992679913</c:v>
                </c:pt>
                <c:pt idx="6">
                  <c:v>2613.8335358240106</c:v>
                </c:pt>
                <c:pt idx="7">
                  <c:v>2504.3675751409005</c:v>
                </c:pt>
                <c:pt idx="8">
                  <c:v>2671.4356515427012</c:v>
                </c:pt>
                <c:pt idx="9">
                  <c:v>2664.8553861650012</c:v>
                </c:pt>
                <c:pt idx="10">
                  <c:v>3275.1646955019987</c:v>
                </c:pt>
                <c:pt idx="11">
                  <c:v>80.636104375750008</c:v>
                </c:pt>
                <c:pt idx="12">
                  <c:v>391.01236764239923</c:v>
                </c:pt>
                <c:pt idx="13">
                  <c:v>1073.1647152292499</c:v>
                </c:pt>
                <c:pt idx="14">
                  <c:v>87.100114018679989</c:v>
                </c:pt>
                <c:pt idx="15">
                  <c:v>319.43814490559765</c:v>
                </c:pt>
                <c:pt idx="16">
                  <c:v>95.536007393259567</c:v>
                </c:pt>
                <c:pt idx="17">
                  <c:v>127.02941415710004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F2-4D32-8CA3-1224E1B21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930432"/>
        <c:axId val="96985472"/>
      </c:barChart>
      <c:catAx>
        <c:axId val="96930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96985472"/>
        <c:crosses val="autoZero"/>
        <c:auto val="1"/>
        <c:lblAlgn val="ctr"/>
        <c:lblOffset val="100"/>
        <c:noMultiLvlLbl val="0"/>
      </c:catAx>
      <c:valAx>
        <c:axId val="96985472"/>
        <c:scaling>
          <c:orientation val="minMax"/>
        </c:scaling>
        <c:delete val="0"/>
        <c:axPos val="l"/>
        <c:majorGridlines/>
        <c:minorGridlines/>
        <c:numFmt formatCode="#,##0" sourceLinked="1"/>
        <c:majorTickMark val="out"/>
        <c:minorTickMark val="none"/>
        <c:tickLblPos val="nextTo"/>
        <c:crossAx val="96930432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rgbClr val="4F81BD">
            <a:tint val="66000"/>
            <a:satMod val="16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100"/>
              <a:t>Total Trout (Rainbow and Browns) Biomass  Mainstem of Bear Creek </a:t>
            </a:r>
          </a:p>
        </c:rich>
      </c:tx>
      <c:layout>
        <c:manualLayout>
          <c:xMode val="edge"/>
          <c:yMode val="edge"/>
          <c:x val="0.11227143482064741"/>
          <c:y val="0.21620972513688799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641900669325265"/>
          <c:y val="0.17018372703412069"/>
          <c:w val="0.86993314995277959"/>
          <c:h val="0.656824036235982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'Total Biomass Analysis'!$A$9</c:f>
              <c:strCache>
                <c:ptCount val="1"/>
                <c:pt idx="0">
                  <c:v>Total Biomass</c:v>
                </c:pt>
              </c:strCache>
            </c:strRef>
          </c:tx>
          <c:spPr>
            <a:solidFill>
              <a:schemeClr val="accent1"/>
            </a:solidFill>
            <a:ln w="12700" cap="rnd">
              <a:solidFill>
                <a:schemeClr val="accent1"/>
              </a:solidFill>
              <a:prstDash val="solid"/>
            </a:ln>
          </c:spPr>
          <c:invertIfNegative val="0"/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dispRSqr val="0"/>
            <c:dispEq val="0"/>
          </c:trendline>
          <c:cat>
            <c:numRef>
              <c:f>'Total Biomass Analysis'!$B$3:$U$3</c:f>
              <c:numCache>
                <c:formatCode>General</c:formatCode>
                <c:ptCount val="20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1994</c:v>
                </c:pt>
                <c:pt idx="5">
                  <c:v>1997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2014</c:v>
                </c:pt>
              </c:numCache>
            </c:numRef>
          </c:cat>
          <c:val>
            <c:numRef>
              <c:f>'Total Biomass Analysis'!$B$9:$U$9</c:f>
              <c:numCache>
                <c:formatCode>0</c:formatCode>
                <c:ptCount val="20"/>
                <c:pt idx="0">
                  <c:v>535.79999999999995</c:v>
                </c:pt>
                <c:pt idx="1">
                  <c:v>514</c:v>
                </c:pt>
                <c:pt idx="2">
                  <c:v>189.9</c:v>
                </c:pt>
                <c:pt idx="3">
                  <c:v>461</c:v>
                </c:pt>
                <c:pt idx="4">
                  <c:v>507</c:v>
                </c:pt>
                <c:pt idx="5">
                  <c:v>295</c:v>
                </c:pt>
                <c:pt idx="6">
                  <c:v>535</c:v>
                </c:pt>
                <c:pt idx="7">
                  <c:v>758</c:v>
                </c:pt>
                <c:pt idx="8">
                  <c:v>629</c:v>
                </c:pt>
                <c:pt idx="9">
                  <c:v>629</c:v>
                </c:pt>
                <c:pt idx="10">
                  <c:v>560</c:v>
                </c:pt>
                <c:pt idx="11">
                  <c:v>529</c:v>
                </c:pt>
                <c:pt idx="12">
                  <c:v>726</c:v>
                </c:pt>
                <c:pt idx="13">
                  <c:v>929</c:v>
                </c:pt>
                <c:pt idx="14">
                  <c:v>618</c:v>
                </c:pt>
                <c:pt idx="15">
                  <c:v>748</c:v>
                </c:pt>
                <c:pt idx="16">
                  <c:v>733</c:v>
                </c:pt>
                <c:pt idx="17">
                  <c:v>778</c:v>
                </c:pt>
                <c:pt idx="18">
                  <c:v>815</c:v>
                </c:pt>
                <c:pt idx="19">
                  <c:v>536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6E-4B36-B8A9-8175CA0B61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86866176"/>
        <c:axId val="86902656"/>
      </c:barChart>
      <c:catAx>
        <c:axId val="86866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69026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690265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Pounds/Acre</a:t>
                </a:r>
              </a:p>
            </c:rich>
          </c:tx>
          <c:layout>
            <c:manualLayout>
              <c:xMode val="edge"/>
              <c:yMode val="edge"/>
              <c:x val="2.364887268468881E-2"/>
              <c:y val="0.3713093458254453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6866176"/>
        <c:crosses val="autoZero"/>
        <c:crossBetween val="between"/>
      </c:valAx>
      <c:spPr>
        <a:gradFill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gradFill>
      <a:gsLst>
        <a:gs pos="0">
          <a:srgbClr val="00B050"/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/>
            </a:pPr>
            <a:r>
              <a:rPr lang="en-US" sz="1200" b="1"/>
              <a:t>Total Trout Biomass Bear Creek</a:t>
            </a:r>
          </a:p>
        </c:rich>
      </c:tx>
      <c:layout>
        <c:manualLayout>
          <c:xMode val="edge"/>
          <c:yMode val="edge"/>
          <c:x val="0.43009685802031655"/>
          <c:y val="4.773269689737500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'Total Biomass Analysis'!$X$4</c:f>
              <c:strCache>
                <c:ptCount val="1"/>
                <c:pt idx="0">
                  <c:v>All Data per Year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'Total Biomass Analysis'!$Y$3:$AB$3</c:f>
              <c:strCache>
                <c:ptCount val="4"/>
                <c:pt idx="0">
                  <c:v>1991-1999</c:v>
                </c:pt>
                <c:pt idx="1">
                  <c:v>2000-2003</c:v>
                </c:pt>
                <c:pt idx="2">
                  <c:v>2004-2013</c:v>
                </c:pt>
                <c:pt idx="3">
                  <c:v>2014 After Flood</c:v>
                </c:pt>
              </c:strCache>
            </c:strRef>
          </c:cat>
          <c:val>
            <c:numRef>
              <c:f>'Total Biomass Analysis'!$Y$4:$AB$4</c:f>
              <c:numCache>
                <c:formatCode>#,##0</c:formatCode>
                <c:ptCount val="4"/>
                <c:pt idx="0">
                  <c:v>2381.5714285714316</c:v>
                </c:pt>
                <c:pt idx="1">
                  <c:v>2486.5</c:v>
                </c:pt>
                <c:pt idx="2">
                  <c:v>6768.25</c:v>
                </c:pt>
                <c:pt idx="3">
                  <c:v>4152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CB-44CE-B7BD-FB223287344B}"/>
            </c:ext>
          </c:extLst>
        </c:ser>
        <c:ser>
          <c:idx val="1"/>
          <c:order val="1"/>
          <c:tx>
            <c:strRef>
              <c:f>'Total Biomass Analysis'!$X$5</c:f>
              <c:strCache>
                <c:ptCount val="1"/>
                <c:pt idx="0">
                  <c:v>Complete sets (5-sites)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'Total Biomass Analysis'!$Y$3:$AB$3</c:f>
              <c:strCache>
                <c:ptCount val="4"/>
                <c:pt idx="0">
                  <c:v>1991-1999</c:v>
                </c:pt>
                <c:pt idx="1">
                  <c:v>2000-2003</c:v>
                </c:pt>
                <c:pt idx="2">
                  <c:v>2004-2013</c:v>
                </c:pt>
                <c:pt idx="3">
                  <c:v>2014 After Flood</c:v>
                </c:pt>
              </c:strCache>
            </c:strRef>
          </c:cat>
          <c:val>
            <c:numRef>
              <c:f>'Total Biomass Analysis'!$Y$5:$AB$5</c:f>
              <c:numCache>
                <c:formatCode>#,##0</c:formatCode>
                <c:ptCount val="4"/>
                <c:pt idx="0">
                  <c:v>2448.6666666666633</c:v>
                </c:pt>
                <c:pt idx="1">
                  <c:v>2658.5</c:v>
                </c:pt>
                <c:pt idx="2">
                  <c:v>5645.75</c:v>
                </c:pt>
                <c:pt idx="3">
                  <c:v>2922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CB-44CE-B7BD-FB22328734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984640"/>
        <c:axId val="93986176"/>
      </c:barChart>
      <c:catAx>
        <c:axId val="9398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39861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398617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00" b="1"/>
                </a:pPr>
                <a:r>
                  <a:rPr lang="en-US" sz="1000" b="1"/>
                  <a:t>Biomass Pounds/acre</a:t>
                </a:r>
              </a:p>
            </c:rich>
          </c:tx>
          <c:layout>
            <c:manualLayout>
              <c:xMode val="edge"/>
              <c:yMode val="edge"/>
              <c:x val="0.16028636297615681"/>
              <c:y val="0.14226937230207531"/>
            </c:manualLayout>
          </c:layout>
          <c:overlay val="0"/>
        </c:title>
        <c:numFmt formatCode="#,##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398464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000" b="1"/>
            </a:pPr>
            <a:endParaRPr lang="en-US"/>
          </a:p>
        </c:txPr>
      </c:dTable>
      <c:spPr>
        <a:gradFill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gradFill>
      <a:gsLst>
        <a:gs pos="0">
          <a:srgbClr val="00B050">
            <a:alpha val="62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 w="3175">
      <a:noFill/>
      <a:prstDash val="solid"/>
    </a:ln>
  </c:spPr>
  <c:txPr>
    <a:bodyPr/>
    <a:lstStyle/>
    <a:p>
      <a:pPr>
        <a:defRPr sz="5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Total Nitrogen Pounds/ Season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'MWS 2014 chemistry'!$AL$3</c:f>
              <c:strCache>
                <c:ptCount val="1"/>
                <c:pt idx="0">
                  <c:v>TN pounds</c:v>
                </c:pt>
              </c:strCache>
            </c:strRef>
          </c:tx>
          <c:invertIfNegative val="0"/>
          <c:cat>
            <c:multiLvlStrRef>
              <c:f>'MWS 2014 chemistry'!$AD$4:$AE$21</c:f>
              <c:multiLvlStrCache>
                <c:ptCount val="18"/>
                <c:lvl>
                  <c:pt idx="0">
                    <c:v>Site 37</c:v>
                  </c:pt>
                  <c:pt idx="1">
                    <c:v>Site 58</c:v>
                  </c:pt>
                  <c:pt idx="2">
                    <c:v>Site 2a</c:v>
                  </c:pt>
                  <c:pt idx="3">
                    <c:v>Site 3a</c:v>
                  </c:pt>
                  <c:pt idx="4">
                    <c:v>Site 25</c:v>
                  </c:pt>
                  <c:pt idx="5">
                    <c:v>Site 5</c:v>
                  </c:pt>
                  <c:pt idx="6">
                    <c:v>Site 8a</c:v>
                  </c:pt>
                  <c:pt idx="7">
                    <c:v>Site 9</c:v>
                  </c:pt>
                  <c:pt idx="8">
                    <c:v>Site 12</c:v>
                  </c:pt>
                  <c:pt idx="9">
                    <c:v>Site 13a</c:v>
                  </c:pt>
                  <c:pt idx="10">
                    <c:v>Site 14a</c:v>
                  </c:pt>
                  <c:pt idx="11">
                    <c:v>Site 34</c:v>
                  </c:pt>
                  <c:pt idx="12">
                    <c:v>Site 35</c:v>
                  </c:pt>
                  <c:pt idx="13">
                    <c:v>Site 50</c:v>
                  </c:pt>
                  <c:pt idx="14">
                    <c:v>Site 64</c:v>
                  </c:pt>
                  <c:pt idx="15">
                    <c:v>site 32</c:v>
                  </c:pt>
                  <c:pt idx="16">
                    <c:v>Site 18</c:v>
                  </c:pt>
                  <c:pt idx="17">
                    <c:v>Site 19</c:v>
                  </c:pt>
                </c:lvl>
                <c:lvl>
                  <c:pt idx="0">
                    <c:v>Seg 7</c:v>
                  </c:pt>
                  <c:pt idx="1">
                    <c:v>Seg 1a</c:v>
                  </c:pt>
                  <c:pt idx="4">
                    <c:v>Seg 3</c:v>
                  </c:pt>
                  <c:pt idx="5">
                    <c:v>Seg 1e</c:v>
                  </c:pt>
                  <c:pt idx="11">
                    <c:v>Seg 4a</c:v>
                  </c:pt>
                  <c:pt idx="12">
                    <c:v>Seg 5</c:v>
                  </c:pt>
                  <c:pt idx="16">
                    <c:v>Seg 6a</c:v>
                  </c:pt>
                  <c:pt idx="17">
                    <c:v>Seg 6b</c:v>
                  </c:pt>
                </c:lvl>
              </c:multiLvlStrCache>
            </c:multiLvlStrRef>
          </c:cat>
          <c:val>
            <c:numRef>
              <c:f>'MWS 2014 chemistry'!$AL$4:$AL$21</c:f>
              <c:numCache>
                <c:formatCode>#,##0</c:formatCode>
                <c:ptCount val="18"/>
                <c:pt idx="0">
                  <c:v>200.23740884700072</c:v>
                </c:pt>
                <c:pt idx="1">
                  <c:v>4870.4978841359407</c:v>
                </c:pt>
                <c:pt idx="2">
                  <c:v>6841.9280762280005</c:v>
                </c:pt>
                <c:pt idx="3">
                  <c:v>11527.817145263962</c:v>
                </c:pt>
                <c:pt idx="4">
                  <c:v>1074.1413561666668</c:v>
                </c:pt>
                <c:pt idx="5">
                  <c:v>16597.956706352001</c:v>
                </c:pt>
                <c:pt idx="6">
                  <c:v>20843.400511773001</c:v>
                </c:pt>
                <c:pt idx="7">
                  <c:v>20321.700247135614</c:v>
                </c:pt>
                <c:pt idx="8">
                  <c:v>22896.517375623869</c:v>
                </c:pt>
                <c:pt idx="9">
                  <c:v>24587.061959144998</c:v>
                </c:pt>
                <c:pt idx="10">
                  <c:v>25806.039066282894</c:v>
                </c:pt>
                <c:pt idx="11">
                  <c:v>4013.1456243865005</c:v>
                </c:pt>
                <c:pt idx="12">
                  <c:v>1588.3611203711998</c:v>
                </c:pt>
                <c:pt idx="13">
                  <c:v>6981.1024258727712</c:v>
                </c:pt>
                <c:pt idx="14">
                  <c:v>984.88799561995529</c:v>
                </c:pt>
                <c:pt idx="15">
                  <c:v>3161.5819966773097</c:v>
                </c:pt>
                <c:pt idx="16">
                  <c:v>1479.0223948311698</c:v>
                </c:pt>
                <c:pt idx="17">
                  <c:v>1776.2310357246001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A-4715-8781-49C7E3A86C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278848"/>
        <c:axId val="79280384"/>
      </c:barChart>
      <c:catAx>
        <c:axId val="79278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79280384"/>
        <c:crosses val="autoZero"/>
        <c:auto val="1"/>
        <c:lblAlgn val="ctr"/>
        <c:lblOffset val="100"/>
        <c:noMultiLvlLbl val="0"/>
      </c:catAx>
      <c:valAx>
        <c:axId val="79280384"/>
        <c:scaling>
          <c:orientation val="minMax"/>
        </c:scaling>
        <c:delete val="0"/>
        <c:axPos val="l"/>
        <c:majorGridlines/>
        <c:minorGridlines/>
        <c:numFmt formatCode="#,##0" sourceLinked="1"/>
        <c:majorTickMark val="out"/>
        <c:minorTickMark val="none"/>
        <c:tickLblPos val="nextTo"/>
        <c:crossAx val="79278848"/>
        <c:crosses val="autoZero"/>
        <c:crossBetween val="between"/>
      </c:valAx>
    </c:plotArea>
    <c:plotVisOnly val="1"/>
    <c:dispBlanksAs val="gap"/>
    <c:showDLblsOverMax val="0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/>
              <a:t>Total Phosphorus Deposition in Bear Creek Reservoir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Loading!$A$128</c:f>
              <c:strCache>
                <c:ptCount val="1"/>
                <c:pt idx="0">
                  <c:v>BCR Total Phosphorus Deposition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numRef>
              <c:f>Loading!$B$127:$H$127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Loading!$B$128:$H$128</c:f>
              <c:numCache>
                <c:formatCode>#,##0</c:formatCode>
                <c:ptCount val="7"/>
                <c:pt idx="0">
                  <c:v>667</c:v>
                </c:pt>
                <c:pt idx="1">
                  <c:v>1014</c:v>
                </c:pt>
                <c:pt idx="2">
                  <c:v>1395</c:v>
                </c:pt>
                <c:pt idx="3">
                  <c:v>223</c:v>
                </c:pt>
                <c:pt idx="4">
                  <c:v>374</c:v>
                </c:pt>
                <c:pt idx="5">
                  <c:v>6759</c:v>
                </c:pt>
                <c:pt idx="6">
                  <c:v>2081.8199934877275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F3-449C-9519-7BA0BD551A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-15"/>
        <c:axId val="144223616"/>
        <c:axId val="147739392"/>
      </c:barChart>
      <c:catAx>
        <c:axId val="144223616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crossAx val="147739392"/>
        <c:crosses val="autoZero"/>
        <c:auto val="1"/>
        <c:lblAlgn val="ctr"/>
        <c:lblOffset val="100"/>
        <c:tickLblSkip val="1"/>
        <c:noMultiLvlLbl val="0"/>
      </c:catAx>
      <c:valAx>
        <c:axId val="147739392"/>
        <c:scaling>
          <c:orientation val="minMax"/>
          <c:max val="700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TP pounds/year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144223616"/>
        <c:crosses val="autoZero"/>
        <c:crossBetween val="between"/>
        <c:majorUnit val="1000"/>
        <c:minorUnit val="500"/>
      </c:valAx>
      <c:spPr>
        <a:noFill/>
      </c:spPr>
    </c:plotArea>
    <c:plotVisOnly val="1"/>
    <c:dispBlanksAs val="gap"/>
    <c:showDLblsOverMax val="0"/>
  </c:chart>
  <c:spPr>
    <a:gradFill>
      <a:gsLst>
        <a:gs pos="0">
          <a:schemeClr val="tx2">
            <a:lumMod val="40000"/>
            <a:lumOff val="60000"/>
          </a:scheme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r>
              <a:rPr lang="en-US" sz="1100">
                <a:latin typeface="+mn-lt"/>
              </a:rPr>
              <a:t>2014</a:t>
            </a:r>
            <a:r>
              <a:rPr lang="en-US" sz="1100" baseline="0">
                <a:latin typeface="+mn-lt"/>
              </a:rPr>
              <a:t> </a:t>
            </a:r>
            <a:r>
              <a:rPr lang="en-US" sz="1100">
                <a:latin typeface="+mn-lt"/>
              </a:rPr>
              <a:t>Reservoir Inflow [Ac-Ft Per Month] </a:t>
            </a:r>
          </a:p>
        </c:rich>
      </c:tx>
      <c:layout>
        <c:manualLayout>
          <c:xMode val="edge"/>
          <c:yMode val="edge"/>
          <c:x val="0.34678298800439317"/>
          <c:y val="3.260869565217629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385444401517969"/>
          <c:y val="0.10597826086956515"/>
          <c:w val="0.88115677757209077"/>
          <c:h val="0.750000000000014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'Monthly Discharge'!$A$21</c:f>
              <c:strCache>
                <c:ptCount val="1"/>
                <c:pt idx="0">
                  <c:v>Turkey Creek Inflow</c:v>
                </c:pt>
              </c:strCache>
            </c:strRef>
          </c:tx>
          <c:spPr>
            <a:solidFill>
              <a:schemeClr val="accent1"/>
            </a:solidFill>
            <a:ln w="38100">
              <a:noFill/>
              <a:prstDash val="solid"/>
            </a:ln>
          </c:spPr>
          <c:invertIfNegative val="0"/>
          <c:cat>
            <c:strRef>
              <c:f>'\Users\Russell\Documents\Bear Creek Association\Watershed 2009\[2009 Bear Creek Master.xlsx]Monthly Discharge'!$B$23:$M$23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'Monthly Discharge'!$B$21:$M$21</c:f>
              <c:numCache>
                <c:formatCode>#,##0.0</c:formatCode>
                <c:ptCount val="12"/>
                <c:pt idx="0">
                  <c:v>1106.5139999999999</c:v>
                </c:pt>
                <c:pt idx="1">
                  <c:v>264.53219999999874</c:v>
                </c:pt>
                <c:pt idx="2">
                  <c:v>183.80427000000003</c:v>
                </c:pt>
                <c:pt idx="3">
                  <c:v>666.2879999999999</c:v>
                </c:pt>
                <c:pt idx="4">
                  <c:v>2846.1999000000001</c:v>
                </c:pt>
                <c:pt idx="5">
                  <c:v>196.31700000000001</c:v>
                </c:pt>
                <c:pt idx="6">
                  <c:v>242.81835000000004</c:v>
                </c:pt>
                <c:pt idx="7">
                  <c:v>377.75158499999969</c:v>
                </c:pt>
                <c:pt idx="8">
                  <c:v>186.20369999999951</c:v>
                </c:pt>
                <c:pt idx="9">
                  <c:v>276.62850000000003</c:v>
                </c:pt>
                <c:pt idx="10">
                  <c:v>155.86380000000003</c:v>
                </c:pt>
                <c:pt idx="11">
                  <c:v>92.209499999999991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DC-436D-9DE6-DD25FD3939BB}"/>
            </c:ext>
          </c:extLst>
        </c:ser>
        <c:ser>
          <c:idx val="1"/>
          <c:order val="1"/>
          <c:tx>
            <c:strRef>
              <c:f>'Monthly Discharge'!$A$22</c:f>
              <c:strCache>
                <c:ptCount val="1"/>
                <c:pt idx="0">
                  <c:v>Bear Creek Inflow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38100">
              <a:noFill/>
              <a:prstDash val="solid"/>
            </a:ln>
          </c:spPr>
          <c:invertIfNegative val="0"/>
          <c:cat>
            <c:strRef>
              <c:f>'\Users\Russell\Documents\Bear Creek Association\Watershed 2009\[2009 Bear Creek Master.xlsx]Monthly Discharge'!$B$23:$M$23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'Monthly Discharge'!$B$22:$M$22</c:f>
              <c:numCache>
                <c:formatCode>#,##0.0</c:formatCode>
                <c:ptCount val="12"/>
                <c:pt idx="0">
                  <c:v>922.09500000000003</c:v>
                </c:pt>
                <c:pt idx="1">
                  <c:v>1610.1959999999999</c:v>
                </c:pt>
                <c:pt idx="2">
                  <c:v>1106.5139999999999</c:v>
                </c:pt>
                <c:pt idx="3">
                  <c:v>1963.1699999999998</c:v>
                </c:pt>
                <c:pt idx="4">
                  <c:v>5839.9349999999995</c:v>
                </c:pt>
                <c:pt idx="5">
                  <c:v>5354.1</c:v>
                </c:pt>
                <c:pt idx="6">
                  <c:v>2704.8120000000022</c:v>
                </c:pt>
                <c:pt idx="7">
                  <c:v>2766.2849999999903</c:v>
                </c:pt>
                <c:pt idx="8">
                  <c:v>1546.74</c:v>
                </c:pt>
                <c:pt idx="9">
                  <c:v>1702.8020999999999</c:v>
                </c:pt>
                <c:pt idx="10">
                  <c:v>521.13239999999996</c:v>
                </c:pt>
                <c:pt idx="11">
                  <c:v>307.97972999999905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DC-436D-9DE6-DD25FD3939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205632"/>
        <c:axId val="95211520"/>
      </c:barChart>
      <c:lineChart>
        <c:grouping val="standard"/>
        <c:varyColors val="0"/>
        <c:ser>
          <c:idx val="2"/>
          <c:order val="2"/>
          <c:tx>
            <c:strRef>
              <c:f>'Monthly Discharge'!$A$23</c:f>
              <c:strCache>
                <c:ptCount val="1"/>
                <c:pt idx="0">
                  <c:v>Total Inflow</c:v>
                </c:pt>
              </c:strCache>
            </c:strRef>
          </c:tx>
          <c:spPr>
            <a:ln w="28575">
              <a:solidFill>
                <a:schemeClr val="tx1"/>
              </a:solidFill>
              <a:prstDash val="solid"/>
            </a:ln>
          </c:spPr>
          <c:marker>
            <c:symbol val="none"/>
          </c:marker>
          <c:cat>
            <c:strRef>
              <c:f>'\Users\Russell\Documents\Bear Creek Association\Watershed 2009\[2009 Bear Creek Master.xlsx]Monthly Discharge'!$B$23:$M$23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'Monthly Discharge'!$B$23:$M$23</c:f>
              <c:numCache>
                <c:formatCode>#,##0.0</c:formatCode>
                <c:ptCount val="12"/>
                <c:pt idx="0">
                  <c:v>2028.6090000000002</c:v>
                </c:pt>
                <c:pt idx="1">
                  <c:v>1874.7282</c:v>
                </c:pt>
                <c:pt idx="2">
                  <c:v>1290.3182700000002</c:v>
                </c:pt>
                <c:pt idx="3">
                  <c:v>2629.4580000000001</c:v>
                </c:pt>
                <c:pt idx="4">
                  <c:v>8686.1349000000009</c:v>
                </c:pt>
                <c:pt idx="5">
                  <c:v>5550.4169999999995</c:v>
                </c:pt>
                <c:pt idx="6">
                  <c:v>2947.6303500000022</c:v>
                </c:pt>
                <c:pt idx="7">
                  <c:v>3144.0365849999998</c:v>
                </c:pt>
                <c:pt idx="8">
                  <c:v>1732.9437</c:v>
                </c:pt>
                <c:pt idx="9">
                  <c:v>1979.4306000000001</c:v>
                </c:pt>
                <c:pt idx="10">
                  <c:v>676.99619999999948</c:v>
                </c:pt>
                <c:pt idx="11">
                  <c:v>400.18923000000001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DDC-436D-9DE6-DD25FD3939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205632"/>
        <c:axId val="95211520"/>
      </c:lineChart>
      <c:catAx>
        <c:axId val="95205632"/>
        <c:scaling>
          <c:orientation val="minMax"/>
        </c:scaling>
        <c:delete val="0"/>
        <c:axPos val="b"/>
        <c:numFmt formatCode="[$-409]d\-mmm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52115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521152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 sz="9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Total Monthly Inflow Acre-Feet</a:t>
                </a:r>
              </a:p>
            </c:rich>
          </c:tx>
          <c:layout>
            <c:manualLayout>
              <c:xMode val="edge"/>
              <c:yMode val="edge"/>
              <c:x val="1.0043103415451501E-2"/>
              <c:y val="0.2119565691996449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5205632"/>
        <c:crosses val="autoZero"/>
        <c:crossBetween val="between"/>
      </c:valAx>
      <c:spPr>
        <a:gradFill flip="none" rotWithShape="1">
          <a:gsLst>
            <a:gs pos="0">
              <a:srgbClr val="00B0F0">
                <a:alpha val="58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2700000" scaled="1"/>
          <a:tileRect/>
        </a:gra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0450838596730136"/>
          <c:y val="0.11601566971148609"/>
          <c:w val="0.24405544726757294"/>
          <c:h val="0.19450361680760331"/>
        </c:manualLayout>
      </c:layout>
      <c:overlay val="0"/>
      <c:spPr>
        <a:gradFill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gradFill>
      <a:gsLst>
        <a:gs pos="0">
          <a:schemeClr val="tx2">
            <a:lumMod val="40000"/>
            <a:lumOff val="60000"/>
          </a:scheme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txPr>
    <a:bodyPr/>
    <a:lstStyle/>
    <a:p>
      <a:pPr>
        <a:defRPr sz="14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2540575575950148"/>
          <c:y val="6.1159767309788025E-2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'Evergreen Annual'!$A$1</c:f>
              <c:strCache>
                <c:ptCount val="1"/>
                <c:pt idx="0">
                  <c:v>USGS 06710385 BEAR CREEK ABOVE EVERGREEN, CO</c:v>
                </c:pt>
              </c:strCache>
            </c:strRef>
          </c:tx>
          <c:invertIfNegative val="0"/>
          <c:trendline>
            <c:spPr>
              <a:ln w="38100">
                <a:solidFill>
                  <a:srgbClr val="C00000"/>
                </a:solidFill>
              </a:ln>
            </c:spPr>
            <c:trendlineType val="linear"/>
            <c:dispRSqr val="0"/>
            <c:dispEq val="0"/>
          </c:trendline>
          <c:cat>
            <c:numRef>
              <c:f>'Evergreen Annual'!$A$3:$A$32</c:f>
              <c:numCache>
                <c:formatCode>General</c:formatCode>
                <c:ptCount val="30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</c:numCache>
            </c:numRef>
          </c:cat>
          <c:val>
            <c:numRef>
              <c:f>'Evergreen Annual'!$C$3:$C$32</c:f>
              <c:numCache>
                <c:formatCode>#,##0</c:formatCode>
                <c:ptCount val="30"/>
                <c:pt idx="0">
                  <c:v>40315.381500000003</c:v>
                </c:pt>
                <c:pt idx="1">
                  <c:v>28517.523000000001</c:v>
                </c:pt>
                <c:pt idx="2">
                  <c:v>44513.392500000002</c:v>
                </c:pt>
                <c:pt idx="3">
                  <c:v>29168.9385</c:v>
                </c:pt>
                <c:pt idx="4">
                  <c:v>21713.850000000002</c:v>
                </c:pt>
                <c:pt idx="5">
                  <c:v>23812.855499999998</c:v>
                </c:pt>
                <c:pt idx="6">
                  <c:v>31267.944000000021</c:v>
                </c:pt>
                <c:pt idx="7">
                  <c:v>23957.614499999996</c:v>
                </c:pt>
                <c:pt idx="8">
                  <c:v>16285.387500000001</c:v>
                </c:pt>
                <c:pt idx="9">
                  <c:v>17515.838999999996</c:v>
                </c:pt>
                <c:pt idx="10">
                  <c:v>46178.120999999999</c:v>
                </c:pt>
                <c:pt idx="11">
                  <c:v>22582.403999999999</c:v>
                </c:pt>
                <c:pt idx="12">
                  <c:v>35104.057500000003</c:v>
                </c:pt>
                <c:pt idx="13">
                  <c:v>51027.547500000001</c:v>
                </c:pt>
                <c:pt idx="14">
                  <c:v>46250.500500000002</c:v>
                </c:pt>
                <c:pt idx="15">
                  <c:v>18022.495500000001</c:v>
                </c:pt>
                <c:pt idx="16">
                  <c:v>18746.290499999999</c:v>
                </c:pt>
                <c:pt idx="17">
                  <c:v>7961.7450000000008</c:v>
                </c:pt>
                <c:pt idx="18">
                  <c:v>24464.270999999997</c:v>
                </c:pt>
                <c:pt idx="19">
                  <c:v>23740.475999999999</c:v>
                </c:pt>
                <c:pt idx="20">
                  <c:v>27793.727999999999</c:v>
                </c:pt>
                <c:pt idx="21">
                  <c:v>14186.382000000001</c:v>
                </c:pt>
                <c:pt idx="22">
                  <c:v>40822.038</c:v>
                </c:pt>
                <c:pt idx="23">
                  <c:v>18963.429</c:v>
                </c:pt>
                <c:pt idx="24">
                  <c:v>18384.393</c:v>
                </c:pt>
                <c:pt idx="25">
                  <c:v>20121.501</c:v>
                </c:pt>
                <c:pt idx="26">
                  <c:v>14910.177000000001</c:v>
                </c:pt>
                <c:pt idx="27">
                  <c:v>11797.858499999968</c:v>
                </c:pt>
                <c:pt idx="28">
                  <c:v>33801.226500000004</c:v>
                </c:pt>
                <c:pt idx="29">
                  <c:v>33801.226500000004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AA-41D0-8096-92267CAC8E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576064"/>
        <c:axId val="33577600"/>
      </c:barChart>
      <c:catAx>
        <c:axId val="33576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3577600"/>
        <c:crosses val="autoZero"/>
        <c:auto val="1"/>
        <c:lblAlgn val="ctr"/>
        <c:lblOffset val="100"/>
        <c:noMultiLvlLbl val="0"/>
      </c:catAx>
      <c:valAx>
        <c:axId val="335776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Ac-ft/year</a:t>
                </a:r>
              </a:p>
            </c:rich>
          </c:tx>
          <c:layout>
            <c:manualLayout>
              <c:xMode val="edge"/>
              <c:yMode val="edge"/>
              <c:x val="9.0456806874717327E-3"/>
              <c:y val="0.40102438949517288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3576064"/>
        <c:crosses val="autoZero"/>
        <c:crossBetween val="between"/>
      </c:valAx>
      <c:spPr>
        <a:gradFill>
          <a:gsLst>
            <a:gs pos="0">
              <a:schemeClr val="bg1">
                <a:lumMod val="85000"/>
              </a:scheme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plotArea>
    <c:plotVisOnly val="1"/>
    <c:dispBlanksAs val="gap"/>
    <c:showDLblsOverMax val="0"/>
  </c:chart>
  <c:spPr>
    <a:gradFill>
      <a:gsLst>
        <a:gs pos="0">
          <a:schemeClr val="accent1">
            <a:lumMod val="60000"/>
            <a:lumOff val="40000"/>
          </a:scheme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Chlorophyll-a Bear Creek Reservoir </a:t>
            </a:r>
          </a:p>
        </c:rich>
      </c:tx>
      <c:layout>
        <c:manualLayout>
          <c:xMode val="edge"/>
          <c:yMode val="edge"/>
          <c:x val="0.37129680097767154"/>
          <c:y val="4.557303709345659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184951188043998"/>
          <c:y val="0.13058813436255626"/>
          <c:w val="0.84971146363187922"/>
          <c:h val="0.73015729199143753"/>
        </c:manualLayout>
      </c:layout>
      <c:areaChart>
        <c:grouping val="stacked"/>
        <c:varyColors val="0"/>
        <c:ser>
          <c:idx val="0"/>
          <c:order val="0"/>
          <c:tx>
            <c:strRef>
              <c:f>Chlsecchi!$A$3</c:f>
              <c:strCache>
                <c:ptCount val="1"/>
                <c:pt idx="0">
                  <c:v>Chlorophyll, ug/L</c:v>
                </c:pt>
              </c:strCache>
            </c:strRef>
          </c:tx>
          <c:spPr>
            <a:gradFill>
              <a:gsLst>
                <a:gs pos="50000">
                  <a:srgbClr val="00B050">
                    <a:alpha val="83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  <a:ln w="12700">
              <a:solidFill>
                <a:srgbClr val="000000"/>
              </a:solidFill>
              <a:prstDash val="solid"/>
            </a:ln>
          </c:spPr>
          <c:cat>
            <c:strRef>
              <c:f>Chlsecchi!$B$19:$M$19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Chlsecchi!$B$20:$M$20</c:f>
              <c:numCache>
                <c:formatCode>#,##0.0</c:formatCode>
                <c:ptCount val="12"/>
                <c:pt idx="0">
                  <c:v>4.8499999999999996</c:v>
                </c:pt>
                <c:pt idx="1">
                  <c:v>2.4000000000000004</c:v>
                </c:pt>
                <c:pt idx="2">
                  <c:v>2.4000000000000004</c:v>
                </c:pt>
                <c:pt idx="3">
                  <c:v>1.9500000000000035</c:v>
                </c:pt>
                <c:pt idx="4">
                  <c:v>6.9499999999999993</c:v>
                </c:pt>
                <c:pt idx="5">
                  <c:v>3.5</c:v>
                </c:pt>
                <c:pt idx="6">
                  <c:v>11.55</c:v>
                </c:pt>
                <c:pt idx="7">
                  <c:v>9.15</c:v>
                </c:pt>
                <c:pt idx="8">
                  <c:v>4.1499999999999995</c:v>
                </c:pt>
                <c:pt idx="9">
                  <c:v>4.0999999999999996</c:v>
                </c:pt>
                <c:pt idx="10">
                  <c:v>1.85</c:v>
                </c:pt>
                <c:pt idx="11">
                  <c:v>1.9500000000000035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20-40C2-A81E-238480F23C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602176"/>
        <c:axId val="33657216"/>
      </c:areaChart>
      <c:catAx>
        <c:axId val="33602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336572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3657216"/>
        <c:scaling>
          <c:orientation val="minMax"/>
          <c:max val="12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Chlorophyll-a (ug/l)</a:t>
                </a:r>
              </a:p>
            </c:rich>
          </c:tx>
          <c:layout>
            <c:manualLayout>
              <c:xMode val="edge"/>
              <c:yMode val="edge"/>
              <c:x val="9.7333266034053505E-3"/>
              <c:y val="0.33067132040593689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33602176"/>
        <c:crosses val="autoZero"/>
        <c:crossBetween val="midCat"/>
      </c:valAx>
      <c:spPr>
        <a:gradFill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  <a:ln w="12700">
          <a:solidFill>
            <a:srgbClr val="FFFFFF"/>
          </a:solidFill>
          <a:prstDash val="solid"/>
        </a:ln>
      </c:spPr>
    </c:plotArea>
    <c:plotVisOnly val="1"/>
    <c:dispBlanksAs val="zero"/>
    <c:showDLblsOverMax val="0"/>
  </c:chart>
  <c:spPr>
    <a:gradFill>
      <a:gsLst>
        <a:gs pos="0">
          <a:srgbClr val="92D050"/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 w="3175">
      <a:noFill/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200"/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'EGL Summary'!$B$11</c:f>
              <c:strCache>
                <c:ptCount val="1"/>
                <c:pt idx="0">
                  <c:v>Chlorophyll a</c:v>
                </c:pt>
              </c:strCache>
            </c:strRef>
          </c:tx>
          <c:spPr>
            <a:ln w="25400">
              <a:noFill/>
            </a:ln>
          </c:spPr>
          <c:cat>
            <c:numRef>
              <c:f>'EGL Summary'!$C$3:$H$3</c:f>
              <c:numCache>
                <c:formatCode>m/d/yyyy</c:formatCode>
                <c:ptCount val="6"/>
                <c:pt idx="0">
                  <c:v>41773</c:v>
                </c:pt>
                <c:pt idx="1">
                  <c:v>41806</c:v>
                </c:pt>
                <c:pt idx="2">
                  <c:v>41827</c:v>
                </c:pt>
                <c:pt idx="3">
                  <c:v>41871</c:v>
                </c:pt>
                <c:pt idx="4">
                  <c:v>41897</c:v>
                </c:pt>
                <c:pt idx="5">
                  <c:v>41918</c:v>
                </c:pt>
              </c:numCache>
            </c:numRef>
          </c:cat>
          <c:val>
            <c:numRef>
              <c:f>'EGL Summary'!$C$10:$H$10</c:f>
              <c:numCache>
                <c:formatCode>0.0</c:formatCode>
                <c:ptCount val="6"/>
                <c:pt idx="0">
                  <c:v>1.5</c:v>
                </c:pt>
                <c:pt idx="1">
                  <c:v>1.2</c:v>
                </c:pt>
                <c:pt idx="2">
                  <c:v>7.7</c:v>
                </c:pt>
                <c:pt idx="3" formatCode="#,##0">
                  <c:v>5.9</c:v>
                </c:pt>
                <c:pt idx="4">
                  <c:v>3.2</c:v>
                </c:pt>
                <c:pt idx="5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58-47BC-A396-7C34AA467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662656"/>
        <c:axId val="36729216"/>
      </c:areaChart>
      <c:dateAx>
        <c:axId val="3666265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36729216"/>
        <c:crosses val="autoZero"/>
        <c:auto val="1"/>
        <c:lblOffset val="100"/>
        <c:baseTimeUnit val="days"/>
      </c:dateAx>
      <c:valAx>
        <c:axId val="36729216"/>
        <c:scaling>
          <c:orientation val="minMax"/>
        </c:scaling>
        <c:delete val="0"/>
        <c:axPos val="l"/>
        <c:majorGridlines/>
        <c:minorGridlines/>
        <c:numFmt formatCode="0.0" sourceLinked="1"/>
        <c:majorTickMark val="out"/>
        <c:minorTickMark val="none"/>
        <c:tickLblPos val="nextTo"/>
        <c:crossAx val="36662656"/>
        <c:crosses val="autoZero"/>
        <c:crossBetween val="midCat"/>
      </c:valAx>
    </c:plotArea>
    <c:plotVisOnly val="1"/>
    <c:dispBlanksAs val="gap"/>
    <c:showDLblsOverMax val="0"/>
  </c:chart>
  <c:spPr>
    <a:gradFill>
      <a:gsLst>
        <a:gs pos="0">
          <a:srgbClr val="4F81BD">
            <a:tint val="66000"/>
            <a:satMod val="160000"/>
            <a:alpha val="36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Total Phosphorus</a:t>
            </a:r>
          </a:p>
        </c:rich>
      </c:tx>
      <c:overlay val="0"/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Load!$U$88</c:f>
              <c:strCache>
                <c:ptCount val="1"/>
                <c:pt idx="0">
                  <c:v>T Phos</c:v>
                </c:pt>
              </c:strCache>
            </c:strRef>
          </c:tx>
          <c:spPr>
            <a:solidFill>
              <a:schemeClr val="accent3"/>
            </a:solidFill>
          </c:spPr>
          <c:cat>
            <c:multiLvlStrRef>
              <c:f>Load!$Q$89:$S$96</c:f>
              <c:multiLvlStrCache>
                <c:ptCount val="8"/>
                <c:lvl>
                  <c:pt idx="0">
                    <c:v>2006-2007</c:v>
                  </c:pt>
                  <c:pt idx="1">
                    <c:v>2007-2008</c:v>
                  </c:pt>
                  <c:pt idx="2">
                    <c:v>2009*</c:v>
                  </c:pt>
                  <c:pt idx="3">
                    <c:v>2010*</c:v>
                  </c:pt>
                  <c:pt idx="4">
                    <c:v>2011*</c:v>
                  </c:pt>
                  <c:pt idx="5">
                    <c:v>2012</c:v>
                  </c:pt>
                  <c:pt idx="6">
                    <c:v>2013</c:v>
                  </c:pt>
                  <c:pt idx="7">
                    <c:v>2014</c:v>
                  </c:pt>
                </c:lvl>
                <c:lvl>
                  <c:pt idx="0">
                    <c:v>Pre-construction</c:v>
                  </c:pt>
                  <c:pt idx="1">
                    <c:v>Post-Construction</c:v>
                  </c:pt>
                </c:lvl>
              </c:multiLvlStrCache>
            </c:multiLvlStrRef>
          </c:cat>
          <c:val>
            <c:numRef>
              <c:f>Load!$U$89:$U$96</c:f>
              <c:numCache>
                <c:formatCode>#,##0.0</c:formatCode>
                <c:ptCount val="8"/>
                <c:pt idx="0">
                  <c:v>19.958846877282355</c:v>
                </c:pt>
                <c:pt idx="1">
                  <c:v>4.4289765545789486</c:v>
                </c:pt>
                <c:pt idx="2">
                  <c:v>6.6654089090909112</c:v>
                </c:pt>
                <c:pt idx="3">
                  <c:v>8.1264441638545453</c:v>
                </c:pt>
                <c:pt idx="4">
                  <c:v>6.0778043225454557</c:v>
                </c:pt>
                <c:pt idx="5">
                  <c:v>2.74611214325</c:v>
                </c:pt>
                <c:pt idx="6">
                  <c:v>4.5999999999999996</c:v>
                </c:pt>
                <c:pt idx="7" formatCode="General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6-488D-BC5C-5779561637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650240"/>
        <c:axId val="82651776"/>
      </c:areaChart>
      <c:catAx>
        <c:axId val="82650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2651776"/>
        <c:crosses val="autoZero"/>
        <c:auto val="1"/>
        <c:lblAlgn val="ctr"/>
        <c:lblOffset val="100"/>
        <c:noMultiLvlLbl val="0"/>
      </c:catAx>
      <c:valAx>
        <c:axId val="82651776"/>
        <c:scaling>
          <c:orientation val="minMax"/>
        </c:scaling>
        <c:delete val="0"/>
        <c:axPos val="l"/>
        <c:majorGridlines/>
        <c:min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2650240"/>
        <c:crosses val="autoZero"/>
        <c:crossBetween val="midCat"/>
      </c:valAx>
    </c:plotArea>
    <c:plotVisOnly val="1"/>
    <c:dispBlanksAs val="zero"/>
    <c:showDLblsOverMax val="0"/>
  </c:chart>
  <c:spPr>
    <a:gradFill>
      <a:gsLst>
        <a:gs pos="0">
          <a:srgbClr val="4F81BD">
            <a:tint val="66000"/>
            <a:satMod val="16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BCR 2014 Temperature C (0.5-2m)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'Temp DO Comp'!$A$4</c:f>
              <c:strCache>
                <c:ptCount val="1"/>
                <c:pt idx="0">
                  <c:v>site 40</c:v>
                </c:pt>
              </c:strCache>
            </c:strRef>
          </c:tx>
          <c:marker>
            <c:symbol val="none"/>
          </c:marker>
          <c:cat>
            <c:numRef>
              <c:f>'Temp DO Comp'!$B$2:$P$2</c:f>
              <c:numCache>
                <c:formatCode>[$-409]d\-mmm;@</c:formatCode>
                <c:ptCount val="15"/>
                <c:pt idx="0">
                  <c:v>41645</c:v>
                </c:pt>
                <c:pt idx="1">
                  <c:v>41680</c:v>
                </c:pt>
                <c:pt idx="2">
                  <c:v>41724</c:v>
                </c:pt>
                <c:pt idx="3">
                  <c:v>41750</c:v>
                </c:pt>
                <c:pt idx="4">
                  <c:v>41778</c:v>
                </c:pt>
                <c:pt idx="5">
                  <c:v>41806</c:v>
                </c:pt>
                <c:pt idx="6">
                  <c:v>41827</c:v>
                </c:pt>
                <c:pt idx="7">
                  <c:v>41849</c:v>
                </c:pt>
                <c:pt idx="8">
                  <c:v>41855</c:v>
                </c:pt>
                <c:pt idx="9">
                  <c:v>41869</c:v>
                </c:pt>
                <c:pt idx="10">
                  <c:v>41890</c:v>
                </c:pt>
                <c:pt idx="11">
                  <c:v>41897</c:v>
                </c:pt>
                <c:pt idx="12">
                  <c:v>41932</c:v>
                </c:pt>
                <c:pt idx="13">
                  <c:v>41961</c:v>
                </c:pt>
                <c:pt idx="14">
                  <c:v>41981</c:v>
                </c:pt>
              </c:numCache>
            </c:numRef>
          </c:cat>
          <c:val>
            <c:numRef>
              <c:f>'Temp DO Comp'!$B$4:$P$4</c:f>
              <c:numCache>
                <c:formatCode>0.00</c:formatCode>
                <c:ptCount val="15"/>
                <c:pt idx="0">
                  <c:v>2.65</c:v>
                </c:pt>
                <c:pt idx="1">
                  <c:v>2.2250000000000001</c:v>
                </c:pt>
                <c:pt idx="2">
                  <c:v>6.624999999999984</c:v>
                </c:pt>
                <c:pt idx="3">
                  <c:v>11.475000000000025</c:v>
                </c:pt>
                <c:pt idx="4">
                  <c:v>12.025</c:v>
                </c:pt>
                <c:pt idx="5">
                  <c:v>16.175000000000001</c:v>
                </c:pt>
                <c:pt idx="6">
                  <c:v>20.299999999999986</c:v>
                </c:pt>
                <c:pt idx="7">
                  <c:v>20.324999999999999</c:v>
                </c:pt>
                <c:pt idx="8">
                  <c:v>19.05</c:v>
                </c:pt>
                <c:pt idx="9">
                  <c:v>19.5</c:v>
                </c:pt>
                <c:pt idx="10">
                  <c:v>17.724999999999987</c:v>
                </c:pt>
                <c:pt idx="11">
                  <c:v>15.975000000000025</c:v>
                </c:pt>
                <c:pt idx="12">
                  <c:v>9.3000000000000007</c:v>
                </c:pt>
                <c:pt idx="13">
                  <c:v>3.2</c:v>
                </c:pt>
                <c:pt idx="14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F10-42CB-BFAF-5AD174914D1A}"/>
            </c:ext>
          </c:extLst>
        </c:ser>
        <c:ser>
          <c:idx val="1"/>
          <c:order val="1"/>
          <c:tx>
            <c:strRef>
              <c:f>'Temp DO Comp'!$A$5</c:f>
              <c:strCache>
                <c:ptCount val="1"/>
                <c:pt idx="0">
                  <c:v>Site 41</c:v>
                </c:pt>
              </c:strCache>
            </c:strRef>
          </c:tx>
          <c:marker>
            <c:symbol val="none"/>
          </c:marker>
          <c:cat>
            <c:numRef>
              <c:f>'Temp DO Comp'!$B$2:$P$2</c:f>
              <c:numCache>
                <c:formatCode>[$-409]d\-mmm;@</c:formatCode>
                <c:ptCount val="15"/>
                <c:pt idx="0">
                  <c:v>41645</c:v>
                </c:pt>
                <c:pt idx="1">
                  <c:v>41680</c:v>
                </c:pt>
                <c:pt idx="2">
                  <c:v>41724</c:v>
                </c:pt>
                <c:pt idx="3">
                  <c:v>41750</c:v>
                </c:pt>
                <c:pt idx="4">
                  <c:v>41778</c:v>
                </c:pt>
                <c:pt idx="5">
                  <c:v>41806</c:v>
                </c:pt>
                <c:pt idx="6">
                  <c:v>41827</c:v>
                </c:pt>
                <c:pt idx="7">
                  <c:v>41849</c:v>
                </c:pt>
                <c:pt idx="8">
                  <c:v>41855</c:v>
                </c:pt>
                <c:pt idx="9">
                  <c:v>41869</c:v>
                </c:pt>
                <c:pt idx="10">
                  <c:v>41890</c:v>
                </c:pt>
                <c:pt idx="11">
                  <c:v>41897</c:v>
                </c:pt>
                <c:pt idx="12">
                  <c:v>41932</c:v>
                </c:pt>
                <c:pt idx="13">
                  <c:v>41961</c:v>
                </c:pt>
                <c:pt idx="14">
                  <c:v>41981</c:v>
                </c:pt>
              </c:numCache>
            </c:numRef>
          </c:cat>
          <c:val>
            <c:numRef>
              <c:f>'Temp DO Comp'!$B$5:$P$5</c:f>
              <c:numCache>
                <c:formatCode>0.00</c:formatCode>
                <c:ptCount val="15"/>
                <c:pt idx="0">
                  <c:v>2.625</c:v>
                </c:pt>
                <c:pt idx="1">
                  <c:v>1.875</c:v>
                </c:pt>
                <c:pt idx="2">
                  <c:v>6.9249999999999945</c:v>
                </c:pt>
                <c:pt idx="3">
                  <c:v>11.925000000000002</c:v>
                </c:pt>
                <c:pt idx="4">
                  <c:v>12.525</c:v>
                </c:pt>
                <c:pt idx="5">
                  <c:v>16.100000000000001</c:v>
                </c:pt>
                <c:pt idx="6">
                  <c:v>20.25</c:v>
                </c:pt>
                <c:pt idx="7">
                  <c:v>20.25</c:v>
                </c:pt>
                <c:pt idx="8">
                  <c:v>18.924999999999986</c:v>
                </c:pt>
                <c:pt idx="9">
                  <c:v>19.574999999999999</c:v>
                </c:pt>
                <c:pt idx="10">
                  <c:v>17.875</c:v>
                </c:pt>
                <c:pt idx="11">
                  <c:v>15.875000000000028</c:v>
                </c:pt>
                <c:pt idx="12">
                  <c:v>12.025</c:v>
                </c:pt>
                <c:pt idx="13">
                  <c:v>3.25</c:v>
                </c:pt>
                <c:pt idx="14">
                  <c:v>2.5249999999999999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10-42CB-BFAF-5AD174914D1A}"/>
            </c:ext>
          </c:extLst>
        </c:ser>
        <c:ser>
          <c:idx val="2"/>
          <c:order val="2"/>
          <c:tx>
            <c:strRef>
              <c:f>'Temp DO Comp'!$A$6</c:f>
              <c:strCache>
                <c:ptCount val="1"/>
                <c:pt idx="0">
                  <c:v>Site 42</c:v>
                </c:pt>
              </c:strCache>
            </c:strRef>
          </c:tx>
          <c:marker>
            <c:symbol val="none"/>
          </c:marker>
          <c:cat>
            <c:numRef>
              <c:f>'Temp DO Comp'!$B$2:$P$2</c:f>
              <c:numCache>
                <c:formatCode>[$-409]d\-mmm;@</c:formatCode>
                <c:ptCount val="15"/>
                <c:pt idx="0">
                  <c:v>41645</c:v>
                </c:pt>
                <c:pt idx="1">
                  <c:v>41680</c:v>
                </c:pt>
                <c:pt idx="2">
                  <c:v>41724</c:v>
                </c:pt>
                <c:pt idx="3">
                  <c:v>41750</c:v>
                </c:pt>
                <c:pt idx="4">
                  <c:v>41778</c:v>
                </c:pt>
                <c:pt idx="5">
                  <c:v>41806</c:v>
                </c:pt>
                <c:pt idx="6">
                  <c:v>41827</c:v>
                </c:pt>
                <c:pt idx="7">
                  <c:v>41849</c:v>
                </c:pt>
                <c:pt idx="8">
                  <c:v>41855</c:v>
                </c:pt>
                <c:pt idx="9">
                  <c:v>41869</c:v>
                </c:pt>
                <c:pt idx="10">
                  <c:v>41890</c:v>
                </c:pt>
                <c:pt idx="11">
                  <c:v>41897</c:v>
                </c:pt>
                <c:pt idx="12">
                  <c:v>41932</c:v>
                </c:pt>
                <c:pt idx="13">
                  <c:v>41961</c:v>
                </c:pt>
                <c:pt idx="14">
                  <c:v>41981</c:v>
                </c:pt>
              </c:numCache>
            </c:numRef>
          </c:cat>
          <c:val>
            <c:numRef>
              <c:f>'Temp DO Comp'!$B$6:$P$6</c:f>
              <c:numCache>
                <c:formatCode>0.00</c:formatCode>
                <c:ptCount val="15"/>
                <c:pt idx="1">
                  <c:v>1.8250000000000002</c:v>
                </c:pt>
                <c:pt idx="2">
                  <c:v>6.8249999999999851</c:v>
                </c:pt>
                <c:pt idx="3">
                  <c:v>11.525</c:v>
                </c:pt>
                <c:pt idx="4">
                  <c:v>12.125</c:v>
                </c:pt>
                <c:pt idx="5">
                  <c:v>16.100000000000001</c:v>
                </c:pt>
                <c:pt idx="6">
                  <c:v>20.2</c:v>
                </c:pt>
                <c:pt idx="7">
                  <c:v>20.375</c:v>
                </c:pt>
                <c:pt idx="8">
                  <c:v>18.974999999999987</c:v>
                </c:pt>
                <c:pt idx="9">
                  <c:v>19.649999999999999</c:v>
                </c:pt>
                <c:pt idx="10">
                  <c:v>17.824999999999999</c:v>
                </c:pt>
                <c:pt idx="11">
                  <c:v>16.074999999999999</c:v>
                </c:pt>
                <c:pt idx="12">
                  <c:v>11.8</c:v>
                </c:pt>
                <c:pt idx="13">
                  <c:v>3.1</c:v>
                </c:pt>
                <c:pt idx="14">
                  <c:v>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F10-42CB-BFAF-5AD174914D1A}"/>
            </c:ext>
          </c:extLst>
        </c:ser>
        <c:ser>
          <c:idx val="3"/>
          <c:order val="3"/>
          <c:tx>
            <c:strRef>
              <c:f>'Temp DO Comp'!$A$7</c:f>
              <c:strCache>
                <c:ptCount val="1"/>
                <c:pt idx="0">
                  <c:v>Site 43</c:v>
                </c:pt>
              </c:strCache>
            </c:strRef>
          </c:tx>
          <c:marker>
            <c:symbol val="none"/>
          </c:marker>
          <c:cat>
            <c:numRef>
              <c:f>'Temp DO Comp'!$B$2:$P$2</c:f>
              <c:numCache>
                <c:formatCode>[$-409]d\-mmm;@</c:formatCode>
                <c:ptCount val="15"/>
                <c:pt idx="0">
                  <c:v>41645</c:v>
                </c:pt>
                <c:pt idx="1">
                  <c:v>41680</c:v>
                </c:pt>
                <c:pt idx="2">
                  <c:v>41724</c:v>
                </c:pt>
                <c:pt idx="3">
                  <c:v>41750</c:v>
                </c:pt>
                <c:pt idx="4">
                  <c:v>41778</c:v>
                </c:pt>
                <c:pt idx="5">
                  <c:v>41806</c:v>
                </c:pt>
                <c:pt idx="6">
                  <c:v>41827</c:v>
                </c:pt>
                <c:pt idx="7">
                  <c:v>41849</c:v>
                </c:pt>
                <c:pt idx="8">
                  <c:v>41855</c:v>
                </c:pt>
                <c:pt idx="9">
                  <c:v>41869</c:v>
                </c:pt>
                <c:pt idx="10">
                  <c:v>41890</c:v>
                </c:pt>
                <c:pt idx="11">
                  <c:v>41897</c:v>
                </c:pt>
                <c:pt idx="12">
                  <c:v>41932</c:v>
                </c:pt>
                <c:pt idx="13">
                  <c:v>41961</c:v>
                </c:pt>
                <c:pt idx="14">
                  <c:v>41981</c:v>
                </c:pt>
              </c:numCache>
            </c:numRef>
          </c:cat>
          <c:val>
            <c:numRef>
              <c:f>'Temp DO Comp'!$B$7:$P$7</c:f>
              <c:numCache>
                <c:formatCode>0.00</c:formatCode>
                <c:ptCount val="15"/>
                <c:pt idx="0">
                  <c:v>2.0599999999999987</c:v>
                </c:pt>
                <c:pt idx="1">
                  <c:v>2.2600000000000002</c:v>
                </c:pt>
                <c:pt idx="2">
                  <c:v>6.8199999999999985</c:v>
                </c:pt>
                <c:pt idx="3">
                  <c:v>11.600000000000001</c:v>
                </c:pt>
                <c:pt idx="4">
                  <c:v>12.84</c:v>
                </c:pt>
                <c:pt idx="5">
                  <c:v>16.68</c:v>
                </c:pt>
                <c:pt idx="6">
                  <c:v>20.62</c:v>
                </c:pt>
                <c:pt idx="7">
                  <c:v>20.459999999999987</c:v>
                </c:pt>
                <c:pt idx="8">
                  <c:v>19.279999999999987</c:v>
                </c:pt>
                <c:pt idx="9">
                  <c:v>19.5</c:v>
                </c:pt>
                <c:pt idx="10">
                  <c:v>17.8</c:v>
                </c:pt>
                <c:pt idx="11">
                  <c:v>16.160000000000004</c:v>
                </c:pt>
                <c:pt idx="12">
                  <c:v>11.94</c:v>
                </c:pt>
                <c:pt idx="13">
                  <c:v>3</c:v>
                </c:pt>
                <c:pt idx="14">
                  <c:v>2.52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F10-42CB-BFAF-5AD174914D1A}"/>
            </c:ext>
          </c:extLst>
        </c:ser>
        <c:ser>
          <c:idx val="4"/>
          <c:order val="4"/>
          <c:tx>
            <c:strRef>
              <c:f>'Temp DO Comp'!$A$8</c:f>
              <c:strCache>
                <c:ptCount val="1"/>
                <c:pt idx="0">
                  <c:v>Site 44</c:v>
                </c:pt>
              </c:strCache>
            </c:strRef>
          </c:tx>
          <c:marker>
            <c:symbol val="none"/>
          </c:marker>
          <c:cat>
            <c:numRef>
              <c:f>'Temp DO Comp'!$B$2:$P$2</c:f>
              <c:numCache>
                <c:formatCode>[$-409]d\-mmm;@</c:formatCode>
                <c:ptCount val="15"/>
                <c:pt idx="0">
                  <c:v>41645</c:v>
                </c:pt>
                <c:pt idx="1">
                  <c:v>41680</c:v>
                </c:pt>
                <c:pt idx="2">
                  <c:v>41724</c:v>
                </c:pt>
                <c:pt idx="3">
                  <c:v>41750</c:v>
                </c:pt>
                <c:pt idx="4">
                  <c:v>41778</c:v>
                </c:pt>
                <c:pt idx="5">
                  <c:v>41806</c:v>
                </c:pt>
                <c:pt idx="6">
                  <c:v>41827</c:v>
                </c:pt>
                <c:pt idx="7">
                  <c:v>41849</c:v>
                </c:pt>
                <c:pt idx="8">
                  <c:v>41855</c:v>
                </c:pt>
                <c:pt idx="9">
                  <c:v>41869</c:v>
                </c:pt>
                <c:pt idx="10">
                  <c:v>41890</c:v>
                </c:pt>
                <c:pt idx="11">
                  <c:v>41897</c:v>
                </c:pt>
                <c:pt idx="12">
                  <c:v>41932</c:v>
                </c:pt>
                <c:pt idx="13">
                  <c:v>41961</c:v>
                </c:pt>
                <c:pt idx="14">
                  <c:v>41981</c:v>
                </c:pt>
              </c:numCache>
            </c:numRef>
          </c:cat>
          <c:val>
            <c:numRef>
              <c:f>'Temp DO Comp'!$B$8:$P$8</c:f>
              <c:numCache>
                <c:formatCode>0.00</c:formatCode>
                <c:ptCount val="15"/>
                <c:pt idx="0">
                  <c:v>2.4249999999999998</c:v>
                </c:pt>
                <c:pt idx="1">
                  <c:v>1.675</c:v>
                </c:pt>
                <c:pt idx="2">
                  <c:v>6.3500000000000005</c:v>
                </c:pt>
                <c:pt idx="3">
                  <c:v>11.55</c:v>
                </c:pt>
                <c:pt idx="4">
                  <c:v>13.025</c:v>
                </c:pt>
                <c:pt idx="5">
                  <c:v>16.5</c:v>
                </c:pt>
                <c:pt idx="6">
                  <c:v>20.574999999999999</c:v>
                </c:pt>
                <c:pt idx="7">
                  <c:v>20.574999999999999</c:v>
                </c:pt>
                <c:pt idx="8">
                  <c:v>19.2</c:v>
                </c:pt>
                <c:pt idx="9">
                  <c:v>19.600000000000001</c:v>
                </c:pt>
                <c:pt idx="10">
                  <c:v>17.875</c:v>
                </c:pt>
                <c:pt idx="11">
                  <c:v>15.975000000000025</c:v>
                </c:pt>
                <c:pt idx="12">
                  <c:v>11.850000000000026</c:v>
                </c:pt>
                <c:pt idx="13">
                  <c:v>3.2</c:v>
                </c:pt>
                <c:pt idx="14">
                  <c:v>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F10-42CB-BFAF-5AD174914D1A}"/>
            </c:ext>
          </c:extLst>
        </c:ser>
        <c:ser>
          <c:idx val="5"/>
          <c:order val="5"/>
          <c:tx>
            <c:strRef>
              <c:f>'Temp DO Comp'!$A$9</c:f>
              <c:strCache>
                <c:ptCount val="1"/>
                <c:pt idx="0">
                  <c:v>S(Jan-Mar)</c:v>
                </c:pt>
              </c:strCache>
            </c:strRef>
          </c:tx>
          <c:spPr>
            <a:ln w="44450" cmpd="sng">
              <a:prstDash val="sysDash"/>
            </a:ln>
          </c:spPr>
          <c:marker>
            <c:symbol val="none"/>
          </c:marker>
          <c:val>
            <c:numRef>
              <c:f>'Temp DO Comp'!$B$9:$D$9</c:f>
              <c:numCache>
                <c:formatCode>0</c:formatCode>
                <c:ptCount val="3"/>
                <c:pt idx="0" formatCode="#,##0">
                  <c:v>9</c:v>
                </c:pt>
                <c:pt idx="1">
                  <c:v>9</c:v>
                </c:pt>
                <c:pt idx="2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F10-42CB-BFAF-5AD174914D1A}"/>
            </c:ext>
          </c:extLst>
        </c:ser>
        <c:ser>
          <c:idx val="6"/>
          <c:order val="6"/>
          <c:tx>
            <c:strRef>
              <c:f>'Temp DO Comp'!$A$10</c:f>
              <c:strCache>
                <c:ptCount val="1"/>
                <c:pt idx="0">
                  <c:v>S(Apr-Dec)</c:v>
                </c:pt>
              </c:strCache>
            </c:strRef>
          </c:tx>
          <c:spPr>
            <a:ln w="44450">
              <a:prstDash val="sysDash"/>
            </a:ln>
          </c:spPr>
          <c:marker>
            <c:symbol val="none"/>
          </c:marker>
          <c:val>
            <c:numRef>
              <c:f>'Temp DO Comp'!$B$10:$P$10</c:f>
              <c:numCache>
                <c:formatCode>General</c:formatCode>
                <c:ptCount val="15"/>
                <c:pt idx="3" formatCode="#,##0">
                  <c:v>23.3</c:v>
                </c:pt>
                <c:pt idx="4" formatCode="#,##0">
                  <c:v>23.3</c:v>
                </c:pt>
                <c:pt idx="5" formatCode="#,##0">
                  <c:v>23.3</c:v>
                </c:pt>
                <c:pt idx="6" formatCode="#,##0">
                  <c:v>23.3</c:v>
                </c:pt>
                <c:pt idx="7" formatCode="#,##0">
                  <c:v>23.3</c:v>
                </c:pt>
                <c:pt idx="8" formatCode="#,##0">
                  <c:v>23.3</c:v>
                </c:pt>
                <c:pt idx="9" formatCode="#,##0">
                  <c:v>23.3</c:v>
                </c:pt>
                <c:pt idx="10" formatCode="#,##0">
                  <c:v>23.3</c:v>
                </c:pt>
                <c:pt idx="11" formatCode="#,##0">
                  <c:v>23.3</c:v>
                </c:pt>
                <c:pt idx="12" formatCode="#,##0">
                  <c:v>23.3</c:v>
                </c:pt>
                <c:pt idx="13" formatCode="#,##0">
                  <c:v>23.3</c:v>
                </c:pt>
                <c:pt idx="14" formatCode="#,##0">
                  <c:v>23.3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F10-42CB-BFAF-5AD174914D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241920"/>
        <c:axId val="96243712"/>
      </c:lineChart>
      <c:dateAx>
        <c:axId val="96241920"/>
        <c:scaling>
          <c:orientation val="minMax"/>
        </c:scaling>
        <c:delete val="0"/>
        <c:axPos val="b"/>
        <c:numFmt formatCode="[$-409]d\-mmm;@" sourceLinked="1"/>
        <c:majorTickMark val="none"/>
        <c:minorTickMark val="none"/>
        <c:tickLblPos val="nextTo"/>
        <c:crossAx val="96243712"/>
        <c:crosses val="autoZero"/>
        <c:auto val="1"/>
        <c:lblOffset val="100"/>
        <c:baseTimeUnit val="days"/>
      </c:dateAx>
      <c:valAx>
        <c:axId val="96243712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C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crossAx val="9624192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800"/>
            </a:pPr>
            <a:endParaRPr lang="en-US"/>
          </a:p>
        </c:txPr>
      </c:dTable>
      <c:spPr>
        <a:gradFill>
          <a:gsLst>
            <a:gs pos="0">
              <a:schemeClr val="tx2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</c:spPr>
    </c:plotArea>
    <c:plotVisOnly val="1"/>
    <c:dispBlanksAs val="gap"/>
    <c:showDLblsOverMax val="0"/>
  </c:chart>
  <c:spPr>
    <a:gradFill>
      <a:gsLst>
        <a:gs pos="0">
          <a:schemeClr val="accent1">
            <a:lumMod val="60000"/>
            <a:lumOff val="40000"/>
          </a:scheme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D84D8-FA0F-4525-8479-29DF4F6D6C82}" type="datetimeFigureOut">
              <a:rPr lang="en-US" smtClean="0"/>
              <a:pPr/>
              <a:t>8/1/2016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CBDB0-CE25-4B42-9FCB-1F226D662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05004-D6D9-4F5D-8D24-DAA5006A9C81}" type="datetimeFigureOut">
              <a:rPr lang="en-US" smtClean="0"/>
              <a:pPr/>
              <a:t>8/1/2016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B1DF0-83AD-428C-81B2-B1BA178730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E3A5B66-750B-4717-964D-4D0427ADD8D5}" type="datetimeFigureOut">
              <a:rPr lang="en-US" smtClean="0"/>
              <a:pPr/>
              <a:t>8/1/2016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8/1/2016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8/1/2016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8/1/2016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8/1/2016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8/1/2016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E3A5B66-750B-4717-964D-4D0427ADD8D5}" type="datetimeFigureOut">
              <a:rPr lang="en-US" smtClean="0"/>
              <a:pPr/>
              <a:t>8/1/2016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E3A5B66-750B-4717-964D-4D0427ADD8D5}" type="datetimeFigureOut">
              <a:rPr lang="en-US" smtClean="0"/>
              <a:pPr/>
              <a:t>8/1/2016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E3A5B66-750B-4717-964D-4D0427ADD8D5}" type="datetimeFigureOut">
              <a:rPr lang="en-US" smtClean="0"/>
              <a:pPr/>
              <a:t>8/1/2016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zoom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33400"/>
            <a:ext cx="7848600" cy="70690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Bear Creek Watershed Association</a:t>
            </a: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609600" y="1600200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alligraphy" pitchFamily="66" charset="0"/>
                <a:ea typeface="Times New Roman" pitchFamily="18" charset="0"/>
                <a:cs typeface="Arial" pitchFamily="34" charset="0"/>
              </a:rPr>
              <a:t>The Bear Creek Watershed Association protects &amp; restores water &amp; environmental quality within the Bear Creek Watershed from the effects of land use.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2895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Bear Creek Association Newsletter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0" y="3352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Flood Recovery</a:t>
            </a:r>
          </a:p>
        </p:txBody>
      </p:sp>
      <p:sp>
        <p:nvSpPr>
          <p:cNvPr id="1026" name="Text Box 2"/>
          <p:cNvSpPr txBox="1">
            <a:spLocks noChangeArrowheads="1" noChangeShapeType="1"/>
          </p:cNvSpPr>
          <p:nvPr/>
        </p:nvSpPr>
        <p:spPr bwMode="auto">
          <a:xfrm>
            <a:off x="4724400" y="3276600"/>
            <a:ext cx="4022725" cy="1219200"/>
          </a:xfrm>
          <a:prstGeom prst="rect">
            <a:avLst/>
          </a:prstGeom>
          <a:solidFill>
            <a:srgbClr val="009900">
              <a:alpha val="25000"/>
            </a:srgbClr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006699"/>
                </a:solidFill>
                <a:effectLst/>
                <a:latin typeface="Lucida Sans Typewriter" pitchFamily="49" charset="0"/>
                <a:cs typeface="Arial" pitchFamily="34" charset="0"/>
              </a:rPr>
              <a:t>BCWA PINNACLE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BCWA Generic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3429000"/>
            <a:ext cx="1247775" cy="102425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2" name="Picture 11" descr="0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962400"/>
            <a:ext cx="3886200" cy="2590800"/>
          </a:xfrm>
          <a:prstGeom prst="rect">
            <a:avLst/>
          </a:prstGeom>
        </p:spPr>
      </p:pic>
      <p:pic>
        <p:nvPicPr>
          <p:cNvPr id="13" name="Picture 12" descr="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4724400"/>
            <a:ext cx="3048000" cy="20320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Phosphorus Loading</a:t>
            </a:r>
          </a:p>
        </p:txBody>
      </p:sp>
      <p:pic>
        <p:nvPicPr>
          <p:cNvPr id="7" name="Picture 6" descr="0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352800"/>
            <a:ext cx="3962400" cy="26416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1371600"/>
          <a:ext cx="6699249" cy="2441303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9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6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4493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</a:rPr>
                        <a:t>2014 Total Phosphorus Loading (Pounds)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5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Times New Roman"/>
                        </a:rPr>
                        <a:t>Total TP Load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Times New Roman"/>
                        </a:rPr>
                        <a:t>PS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Times New Roman"/>
                        </a:rPr>
                        <a:t>NPS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Calibri"/>
                          <a:ea typeface="Times New Roman"/>
                        </a:rPr>
                        <a:t>%NPS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6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</a:rPr>
                        <a:t>Turkey Creek Drainage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489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7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482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99%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6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</a:rPr>
                        <a:t>Bear Creek Drainage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3,521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1,069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2,452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56%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6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</a:rPr>
                        <a:t>Discharged into Reservoir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4,010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1,076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2,934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</a:rPr>
                        <a:t>63%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6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</a:rPr>
                        <a:t>Site 45 Outflow BCR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</a:rPr>
                        <a:t>1,980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6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Times New Roman"/>
                        </a:rPr>
                        <a:t>BCR Total Phosphorus Deposition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</a:rPr>
                        <a:t>2,031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5181600" cy="792162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dirty="0"/>
              <a:t>Chlorophyll Trends</a:t>
            </a:r>
          </a:p>
        </p:txBody>
      </p:sp>
      <p:pic>
        <p:nvPicPr>
          <p:cNvPr id="10" name="Picture 9" descr="April 2011 2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4267200"/>
            <a:ext cx="3314700" cy="2209800"/>
          </a:xfrm>
          <a:prstGeom prst="rect">
            <a:avLst/>
          </a:prstGeom>
        </p:spPr>
      </p:pic>
      <p:pic>
        <p:nvPicPr>
          <p:cNvPr id="12" name="Picture 11" descr="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267200"/>
            <a:ext cx="3086100" cy="2057400"/>
          </a:xfrm>
          <a:prstGeom prst="rect">
            <a:avLst/>
          </a:prstGeom>
        </p:spPr>
      </p:pic>
      <p:pic>
        <p:nvPicPr>
          <p:cNvPr id="8" name="Picture 7" descr="0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4648200"/>
            <a:ext cx="3048000" cy="2032000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/>
        </p:nvGraphicFramePr>
        <p:xfrm>
          <a:off x="457200" y="990600"/>
          <a:ext cx="8077200" cy="3078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3733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Evergreen Lake Dredging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304800" y="1219200"/>
          <a:ext cx="5907405" cy="2840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030.JPG"/>
          <p:cNvPicPr>
            <a:picLocks noChangeAspect="1"/>
          </p:cNvPicPr>
          <p:nvPr/>
        </p:nvPicPr>
        <p:blipFill>
          <a:blip r:embed="rId4" cstate="print"/>
          <a:srcRect t="34375"/>
          <a:stretch>
            <a:fillRect/>
          </a:stretch>
        </p:blipFill>
        <p:spPr>
          <a:xfrm>
            <a:off x="1143000" y="4191000"/>
            <a:ext cx="5791200" cy="2533650"/>
          </a:xfrm>
          <a:prstGeom prst="rect">
            <a:avLst/>
          </a:prstGeom>
        </p:spPr>
      </p:pic>
      <p:pic>
        <p:nvPicPr>
          <p:cNvPr id="4" name="Picture 3" descr="EvergreenLake_Sediment 1_2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38800" y="1219200"/>
            <a:ext cx="3505200" cy="226807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1"/>
            <a:ext cx="8229600" cy="3505200"/>
          </a:xfrm>
        </p:spPr>
        <p:txBody>
          <a:bodyPr>
            <a:normAutofit/>
          </a:bodyPr>
          <a:lstStyle/>
          <a:p>
            <a:r>
              <a:rPr lang="en-US" dirty="0"/>
              <a:t>Data demonstrates pollution source(s) causing elevated nutrient loads, low pH conditions and reduced dissolved oxygen</a:t>
            </a:r>
          </a:p>
          <a:p>
            <a:r>
              <a:rPr lang="en-US" dirty="0"/>
              <a:t>Repaired new toilet vaults</a:t>
            </a:r>
          </a:p>
          <a:p>
            <a:r>
              <a:rPr lang="en-US" dirty="0"/>
              <a:t>Plume diminishing</a:t>
            </a:r>
          </a:p>
          <a:p>
            <a:r>
              <a:rPr lang="en-US" dirty="0"/>
              <a:t>Reduced Total Phosphorus average 216 ug/l </a:t>
            </a:r>
          </a:p>
          <a:p>
            <a:r>
              <a:rPr lang="en-US" dirty="0"/>
              <a:t>Reduced Total Nitrogen average 377 ug/l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Summit Lake and upper Bear Creek</a:t>
            </a:r>
          </a:p>
        </p:txBody>
      </p:sp>
      <p:pic>
        <p:nvPicPr>
          <p:cNvPr id="5" name="Picture 4" descr="079 (2).JPG"/>
          <p:cNvPicPr>
            <a:picLocks noChangeAspect="1"/>
          </p:cNvPicPr>
          <p:nvPr/>
        </p:nvPicPr>
        <p:blipFill>
          <a:blip r:embed="rId3" cstate="print"/>
          <a:srcRect t="39610"/>
          <a:stretch>
            <a:fillRect/>
          </a:stretch>
        </p:blipFill>
        <p:spPr>
          <a:xfrm>
            <a:off x="1752600" y="4343400"/>
            <a:ext cx="5867400" cy="23622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031992" cy="457200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/>
              <a:t>Wastewater Management</a:t>
            </a:r>
          </a:p>
        </p:txBody>
      </p:sp>
      <p:pic>
        <p:nvPicPr>
          <p:cNvPr id="7" name="Picture 6" descr="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5257800"/>
            <a:ext cx="2133600" cy="14224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1" y="838198"/>
          <a:ext cx="7030356" cy="4800602"/>
        </p:xfrm>
        <a:graphic>
          <a:graphicData uri="http://schemas.openxmlformats.org/drawingml/2006/table">
            <a:tbl>
              <a:tblPr/>
              <a:tblGrid>
                <a:gridCol w="3193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66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Bear Creek Watershed Wastewater Treatment Plants by Drainage Basin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WQCC Adopted Phosphorus WLA Pounds/ year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2014 Discharged Phosphorus Pounds/year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% Allocation Used by WWTF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538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Bear Creek Drainage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0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Jefferson County Schools – Mt. Evans Outdoor Lab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6.36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32%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Brook Forest Inn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1.4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28%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Evergreen Metropolitan District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1,500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Times New Roman"/>
                        </a:rPr>
                        <a:t>286.52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19%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West Jefferson County Metro District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1,500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Times New Roman"/>
                        </a:rPr>
                        <a:t>384.56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26%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Kittredge Sanitation and Water District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240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Times New Roman"/>
                        </a:rPr>
                        <a:t>71.31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30%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Genesee Water and Sanitation District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1,015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Times New Roman"/>
                        </a:rPr>
                        <a:t>251.98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25%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Forest Hills Metropolitan District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80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23.55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29%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Town of Morrison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600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Calibri"/>
                          <a:ea typeface="Times New Roman"/>
                        </a:rPr>
                        <a:t>40.9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7%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Bear Creek Total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4,960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1,066.6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22%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5538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Turkey Creek Drainage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Conifer Metropolitan District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40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Land Applied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0%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Conifer Sanitation Association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40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1.7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4%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Aspen Park Metropolitan District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40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4.4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11%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Jefferson County Schools - Conifer High School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110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1.05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Geneva Glen</a:t>
                      </a:r>
                      <a:r>
                        <a:rPr lang="en-US" sz="1000" baseline="30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Land Applied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0%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Bear Creek Development Corp. - Tiny Town</a:t>
                      </a:r>
                      <a:r>
                        <a:rPr lang="en-US" sz="1000" baseline="30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Hauling Columbia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0%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The Fort</a:t>
                      </a:r>
                      <a:r>
                        <a:rPr lang="en-US" sz="1000" baseline="30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18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No Monitoring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0%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Turkey Creek Total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258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7.2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Total Operational Facilities Lbs/year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5,218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1,073.73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21%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Reserve Pool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37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</a:rPr>
                        <a:t>0%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553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Total Phosphorus Wasteload lbs/year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</a:rPr>
                        <a:t>5,255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5538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1-Geneva Glen treatment system land applies,  no Reported Pounds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5538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2-Records from Columbia Sanitary show they hauled 72,400 gallons in the 2014 operation season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5538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3-Permit; No established monitoring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5314" marR="6531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81328"/>
            <a:ext cx="6248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Online Decision Support Program</a:t>
            </a:r>
          </a:p>
          <a:p>
            <a:r>
              <a:rPr lang="en-US" dirty="0"/>
              <a:t>Electronic Watershed Plan (10.8 GB)</a:t>
            </a:r>
          </a:p>
          <a:p>
            <a:pPr lvl="1"/>
            <a:r>
              <a:rPr lang="en-US" dirty="0"/>
              <a:t>35 Policies</a:t>
            </a:r>
          </a:p>
          <a:p>
            <a:pPr lvl="1"/>
            <a:r>
              <a:rPr lang="en-US" dirty="0"/>
              <a:t>51 Fact Sheets</a:t>
            </a:r>
          </a:p>
          <a:p>
            <a:pPr lvl="1"/>
            <a:r>
              <a:rPr lang="en-US" dirty="0"/>
              <a:t>18 Data Masters</a:t>
            </a:r>
          </a:p>
          <a:p>
            <a:pPr lvl="1"/>
            <a:r>
              <a:rPr lang="en-US" dirty="0"/>
              <a:t>34 Informational Maps</a:t>
            </a:r>
          </a:p>
          <a:p>
            <a:pPr lvl="1"/>
            <a:r>
              <a:rPr lang="en-US" dirty="0"/>
              <a:t>+ Informational, Methods, Program Guidance, Technical Series, Reports</a:t>
            </a:r>
          </a:p>
          <a:p>
            <a:pPr lvl="1"/>
            <a:r>
              <a:rPr lang="en-US" dirty="0"/>
              <a:t>Photo Library (&gt;18 GB)</a:t>
            </a:r>
          </a:p>
          <a:p>
            <a:r>
              <a:rPr lang="en-US" dirty="0"/>
              <a:t>Quarterly Newsletter (&gt;300)</a:t>
            </a:r>
          </a:p>
          <a:p>
            <a:r>
              <a:rPr lang="en-US" dirty="0"/>
              <a:t>Increased NPS education</a:t>
            </a:r>
          </a:p>
          <a:p>
            <a:r>
              <a:rPr lang="en-US" dirty="0"/>
              <a:t>Membership special programs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BCWA 2014 Watershed Plan</a:t>
            </a:r>
          </a:p>
        </p:txBody>
      </p:sp>
      <p:pic>
        <p:nvPicPr>
          <p:cNvPr id="5" name="Picture 4" descr="20140508_111555.jpg"/>
          <p:cNvPicPr>
            <a:picLocks noChangeAspect="1"/>
          </p:cNvPicPr>
          <p:nvPr/>
        </p:nvPicPr>
        <p:blipFill>
          <a:blip r:embed="rId3" cstate="print"/>
          <a:srcRect l="20474"/>
          <a:stretch>
            <a:fillRect/>
          </a:stretch>
        </p:blipFill>
        <p:spPr>
          <a:xfrm>
            <a:off x="5715000" y="2743200"/>
            <a:ext cx="3124200" cy="22098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705600" cy="762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/>
              <a:t>Bear Creek Reservoir &amp; Park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8382000" cy="5410200"/>
          </a:xfrm>
          <a:prstGeom prst="rect">
            <a:avLst/>
          </a:prstGeom>
          <a:noFill/>
          <a:ln w="12700" cmpd="sng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8915400" cy="62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4572000" cy="248107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Bear Creek Reservoir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Inflow Turkey Creek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Inflow Bear Creek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Outflow site 45 (input Barr/Milton Watershed</a:t>
            </a:r>
          </a:p>
          <a:p>
            <a:r>
              <a:rPr lang="en-US" dirty="0"/>
              <a:t>Evergreen Lake</a:t>
            </a:r>
          </a:p>
          <a:p>
            <a:r>
              <a:rPr lang="en-US" dirty="0"/>
              <a:t>Summit Lake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48400" cy="1143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en-US" dirty="0"/>
              <a:t>Reservoir/ Lake Studies</a:t>
            </a:r>
          </a:p>
        </p:txBody>
      </p:sp>
      <p:pic>
        <p:nvPicPr>
          <p:cNvPr id="4" name="Picture 3" descr="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524000"/>
            <a:ext cx="4229100" cy="2819400"/>
          </a:xfrm>
          <a:prstGeom prst="rect">
            <a:avLst/>
          </a:prstGeom>
        </p:spPr>
      </p:pic>
      <p:pic>
        <p:nvPicPr>
          <p:cNvPr id="5" name="Picture 4" descr="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4038600"/>
            <a:ext cx="4038600" cy="2692400"/>
          </a:xfrm>
          <a:prstGeom prst="rect">
            <a:avLst/>
          </a:prstGeom>
        </p:spPr>
      </p:pic>
      <p:pic>
        <p:nvPicPr>
          <p:cNvPr id="7" name="Picture 6" descr="167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4191000"/>
            <a:ext cx="3733800" cy="24892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28600"/>
            <a:ext cx="3441192" cy="944562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/>
              <a:t>Coyote Gulch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057400"/>
            <a:ext cx="5943600" cy="394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487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pril 180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1219200"/>
            <a:ext cx="2590800" cy="1943100"/>
          </a:xfrm>
          <a:prstGeom prst="rect">
            <a:avLst/>
          </a:prstGeom>
        </p:spPr>
      </p:pic>
      <p:pic>
        <p:nvPicPr>
          <p:cNvPr id="10" name="Picture 9" descr="IMG_10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124200"/>
            <a:ext cx="2667000" cy="2000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39000" y="3276600"/>
            <a:ext cx="16764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2006-2014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4114800"/>
            <a:ext cx="2667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Trade Pounds = 92.2</a:t>
            </a:r>
          </a:p>
        </p:txBody>
      </p:sp>
      <p:graphicFrame>
        <p:nvGraphicFramePr>
          <p:cNvPr id="13" name="Chart 12"/>
          <p:cNvGraphicFramePr/>
          <p:nvPr/>
        </p:nvGraphicFramePr>
        <p:xfrm>
          <a:off x="2562225" y="4909185"/>
          <a:ext cx="6581775" cy="1948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ar Creek Watershed Map_2011.jpg"/>
          <p:cNvPicPr>
            <a:picLocks noChangeAspect="1"/>
          </p:cNvPicPr>
          <p:nvPr/>
        </p:nvPicPr>
        <p:blipFill>
          <a:blip r:embed="rId3" cstate="print"/>
          <a:srcRect l="5983" t="10268" r="5661" b="9483"/>
          <a:stretch>
            <a:fillRect/>
          </a:stretch>
        </p:blipFill>
        <p:spPr>
          <a:xfrm>
            <a:off x="304800" y="990600"/>
            <a:ext cx="8557491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2286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Bear Creek Watershed 2014</a:t>
            </a: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676400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/>
              <a:t>Bear Creek Watershed Association Surface Water Monitoring Program Version 2014.01</a:t>
            </a:r>
          </a:p>
        </p:txBody>
      </p:sp>
      <p:pic>
        <p:nvPicPr>
          <p:cNvPr id="6" name="Picture 5" descr="IMG_1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514600"/>
            <a:ext cx="2362200" cy="1771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2057401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Annually reviewed and updated</a:t>
            </a:r>
          </a:p>
          <a:p>
            <a:endParaRPr lang="en-US" dirty="0"/>
          </a:p>
        </p:txBody>
      </p:sp>
      <p:pic>
        <p:nvPicPr>
          <p:cNvPr id="9" name="Picture 8" descr="IMG_3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4724400"/>
            <a:ext cx="3073400" cy="1728788"/>
          </a:xfrm>
          <a:prstGeom prst="rect">
            <a:avLst/>
          </a:prstGeom>
        </p:spPr>
      </p:pic>
      <p:pic>
        <p:nvPicPr>
          <p:cNvPr id="10" name="Picture 9" descr="IMG_31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2819400"/>
            <a:ext cx="2269067" cy="1276350"/>
          </a:xfrm>
          <a:prstGeom prst="rect">
            <a:avLst/>
          </a:prstGeom>
        </p:spPr>
      </p:pic>
      <p:pic>
        <p:nvPicPr>
          <p:cNvPr id="11" name="Picture 10" descr="0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4419600"/>
            <a:ext cx="3314700" cy="2209800"/>
          </a:xfrm>
          <a:prstGeom prst="rect">
            <a:avLst/>
          </a:prstGeom>
        </p:spPr>
      </p:pic>
      <p:pic>
        <p:nvPicPr>
          <p:cNvPr id="12" name="Picture 11" descr="17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600" y="4419600"/>
            <a:ext cx="2286000" cy="1524000"/>
          </a:xfrm>
          <a:prstGeom prst="rect">
            <a:avLst/>
          </a:prstGeom>
        </p:spPr>
      </p:pic>
      <p:pic>
        <p:nvPicPr>
          <p:cNvPr id="13" name="Picture 12" descr="24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62600" y="2057400"/>
            <a:ext cx="3429000" cy="22860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23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1295400"/>
            <a:ext cx="3352800" cy="2514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6553200" cy="6858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/>
              <a:t>Sampling Begins at the Top</a:t>
            </a:r>
          </a:p>
        </p:txBody>
      </p:sp>
      <p:pic>
        <p:nvPicPr>
          <p:cNvPr id="5" name="Picture 4" descr="IMG_22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2800" y="838200"/>
            <a:ext cx="1581150" cy="2108200"/>
          </a:xfrm>
          <a:prstGeom prst="rect">
            <a:avLst/>
          </a:prstGeom>
        </p:spPr>
      </p:pic>
      <p:pic>
        <p:nvPicPr>
          <p:cNvPr id="11" name="Picture 10" descr="Evans Tro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1400" y="990600"/>
            <a:ext cx="2971800" cy="1981200"/>
          </a:xfrm>
          <a:prstGeom prst="rect">
            <a:avLst/>
          </a:prstGeom>
        </p:spPr>
      </p:pic>
      <p:pic>
        <p:nvPicPr>
          <p:cNvPr id="9" name="Picture 8" descr="0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2400" y="2895600"/>
            <a:ext cx="4114800" cy="2743200"/>
          </a:xfrm>
          <a:prstGeom prst="rect">
            <a:avLst/>
          </a:prstGeom>
        </p:spPr>
      </p:pic>
      <p:pic>
        <p:nvPicPr>
          <p:cNvPr id="10" name="Picture 9" descr="IMG_25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1800" y="5105400"/>
            <a:ext cx="2209800" cy="1657350"/>
          </a:xfrm>
          <a:prstGeom prst="rect">
            <a:avLst/>
          </a:prstGeom>
        </p:spPr>
      </p:pic>
      <p:pic>
        <p:nvPicPr>
          <p:cNvPr id="12" name="Picture 11" descr="08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200" y="4038600"/>
            <a:ext cx="3886200" cy="25908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5257800" cy="685800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/>
              <a:t>Watershed Monitoring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8229600" cy="545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38200" y="5181600"/>
            <a:ext cx="2667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82 Monitoring Sites</a:t>
            </a:r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610600" cy="685800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Monitoring Program Elements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762001"/>
            <a:ext cx="86106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Water quality monitoring program </a:t>
            </a:r>
          </a:p>
          <a:p>
            <a:pPr lvl="1"/>
            <a:r>
              <a:rPr lang="en-US" dirty="0"/>
              <a:t>	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82 Sites (some monitored since 1991)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5 Bear Creek Reservoir monitoring profiles</a:t>
            </a:r>
          </a:p>
          <a:p>
            <a:pPr lvl="2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	Evergreen Lake profiles</a:t>
            </a:r>
          </a:p>
          <a:p>
            <a:pPr lvl="2"/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	Physical, Chemistry &amp; Biology</a:t>
            </a:r>
          </a:p>
          <a:p>
            <a:r>
              <a:rPr lang="en-US" u="sng" dirty="0"/>
              <a:t>Year round temperature monitoring of Bear Creek and Turkey Creek</a:t>
            </a:r>
          </a:p>
          <a:p>
            <a:pPr lvl="1"/>
            <a:r>
              <a:rPr lang="en-US" dirty="0"/>
              <a:t>	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&gt;2,750,000 measurements</a:t>
            </a:r>
          </a:p>
          <a:p>
            <a:r>
              <a:rPr lang="en-US" u="sng" dirty="0"/>
              <a:t>Monitor total phosphorus, dissolved phosphorus, nitrate+nitrite, total ammonia, total nitrogen, TIN, oxygen, specific conductance, temp, carbon, pH, bacteria, phytoplankton, zooplankton, chlorophyll, Secchi, TSS </a:t>
            </a:r>
          </a:p>
          <a:p>
            <a:pPr>
              <a:buFont typeface="Arial" pitchFamily="34" charset="0"/>
              <a:buChar char="•"/>
            </a:pPr>
            <a:endParaRPr lang="en-US" u="sng" dirty="0"/>
          </a:p>
          <a:p>
            <a:r>
              <a:rPr lang="en-US" u="sng" dirty="0"/>
              <a:t>Special Studies</a:t>
            </a:r>
          </a:p>
          <a:p>
            <a:pPr lvl="1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Fishery surveys at 12 sites</a:t>
            </a:r>
          </a:p>
          <a:p>
            <a:pPr lvl="1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Macroinvertebrate collections</a:t>
            </a:r>
          </a:p>
          <a:p>
            <a:pPr lvl="1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Habitat</a:t>
            </a:r>
          </a:p>
          <a:p>
            <a:pPr lvl="1"/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Flow studies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BMP Effectiveness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Stormwater data collection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E. Coli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Septic Systems Contributions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Lake Sediments</a:t>
            </a:r>
          </a:p>
          <a:p>
            <a:pPr lvl="1">
              <a:buFont typeface="Arial" pitchFamily="34" charset="0"/>
              <a:buChar char="•"/>
            </a:pPr>
            <a:endParaRPr lang="en-US" u="sng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6" name="Picture 5" descr="014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657600"/>
            <a:ext cx="4419600" cy="29464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/>
          <a:lstStyle/>
          <a:p>
            <a:r>
              <a:rPr lang="en-US" dirty="0"/>
              <a:t>BCR Temperature Compliance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304800" y="990600"/>
          <a:ext cx="84582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95600" y="4572000"/>
          <a:ext cx="6096000" cy="2080213"/>
        </p:xfrm>
        <a:graphic>
          <a:graphicData uri="http://schemas.openxmlformats.org/drawingml/2006/table">
            <a:tbl>
              <a:tblPr/>
              <a:tblGrid>
                <a:gridCol w="1073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85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86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9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54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28187">
                <a:tc gridSpan="9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latin typeface="Calibri"/>
                          <a:ea typeface="Times New Roman"/>
                        </a:rPr>
                        <a:t>Segment 1c Datalogger Temperature Summary 2014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All Temperatures in </a:t>
                      </a:r>
                      <a:r>
                        <a:rPr lang="en-US" sz="700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700">
                          <a:latin typeface="Calibri"/>
                          <a:ea typeface="Times New Roman"/>
                        </a:rPr>
                        <a:t>C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30-Min Temp. COLD/WARM SEASON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Nov 1-Mar 31 Stream Std. WAT (9</a:t>
                      </a:r>
                      <a:r>
                        <a:rPr lang="en-US" sz="700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700">
                          <a:latin typeface="Calibri"/>
                          <a:ea typeface="Times New Roman"/>
                        </a:rPr>
                        <a:t>C)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Nov 1-Mar 31 2-Hr Avg. Temp.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Nov 1-Mar 31 Stream Std. DM (13</a:t>
                      </a:r>
                      <a:r>
                        <a:rPr lang="en-US" sz="700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700">
                          <a:latin typeface="Calibri"/>
                          <a:ea typeface="Times New Roman"/>
                        </a:rPr>
                        <a:t>C) 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latin typeface="Calibri"/>
                          <a:ea typeface="Times New Roman"/>
                        </a:rPr>
                        <a:t>Apr 1-Oct 31 Stream Std. WAT (19.3</a:t>
                      </a:r>
                      <a:r>
                        <a:rPr lang="en-US" sz="700" dirty="0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700" dirty="0">
                          <a:latin typeface="Calibri"/>
                          <a:ea typeface="Times New Roman"/>
                        </a:rPr>
                        <a:t>C)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Apr 1-Oct 31 2-HR Avg. Temp.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Apr 1-Oct 31 Stream DM (23.8</a:t>
                      </a:r>
                      <a:r>
                        <a:rPr lang="en-US" sz="700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700">
                          <a:latin typeface="Calibri"/>
                          <a:ea typeface="Times New Roman"/>
                        </a:rPr>
                        <a:t>C)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Min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6.36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2.53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6.42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6.94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6.01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2.84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3.88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Max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8.22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21.72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8.10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8.10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20.75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21.49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21.49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Avg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7.12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15.00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7.12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7.51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15.03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15.00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15.40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1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Measurements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480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22222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120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10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66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5554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462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81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# 9</a:t>
                      </a:r>
                      <a:r>
                        <a:rPr lang="en-US" sz="700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700">
                          <a:latin typeface="Calibri"/>
                          <a:ea typeface="Times New Roman"/>
                        </a:rPr>
                        <a:t>C WAT exceeded 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1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% Compliance WAT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81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# 13</a:t>
                      </a:r>
                      <a:r>
                        <a:rPr lang="en-US" sz="700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700">
                          <a:latin typeface="Calibri"/>
                          <a:ea typeface="Times New Roman"/>
                        </a:rPr>
                        <a:t>C DM exceeded 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81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% Compliance DM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Calibri"/>
                          <a:ea typeface="Times New Roman"/>
                        </a:rPr>
                        <a:t>100%</a:t>
                      </a:r>
                      <a:endParaRPr lang="en-US" sz="1050" b="1" dirty="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81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# 23.3</a:t>
                      </a:r>
                      <a:r>
                        <a:rPr lang="en-US" sz="700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700">
                          <a:latin typeface="Calibri"/>
                          <a:ea typeface="Times New Roman"/>
                        </a:rPr>
                        <a:t>C WAT exceeded 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42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% Compliance WAT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100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%</a:t>
                      </a:r>
                      <a:endParaRPr lang="en-US" sz="1000" dirty="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81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# 23.8</a:t>
                      </a:r>
                      <a:r>
                        <a:rPr lang="en-US" sz="700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700">
                          <a:latin typeface="Calibri"/>
                          <a:ea typeface="Times New Roman"/>
                        </a:rPr>
                        <a:t>C DM exceeded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Times New Roman"/>
                        </a:rPr>
                        <a:t>0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81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latin typeface="Calibri"/>
                          <a:ea typeface="Times New Roman"/>
                        </a:rPr>
                        <a:t>% Compliance DM</a:t>
                      </a:r>
                      <a:endParaRPr lang="en-US" sz="100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>
                        <a:latin typeface="Calibri"/>
                        <a:ea typeface="Times New Roman"/>
                      </a:endParaRPr>
                    </a:p>
                  </a:txBody>
                  <a:tcPr marL="64093" marR="6409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100%</a:t>
                      </a:r>
                      <a:endParaRPr lang="en-US" sz="1050" dirty="0">
                        <a:latin typeface="Times New Roman"/>
                        <a:ea typeface="Times New Roman"/>
                      </a:endParaRPr>
                    </a:p>
                  </a:txBody>
                  <a:tcPr marL="64093" marR="640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81000"/>
            <a:ext cx="2743200" cy="2286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sz="3200" dirty="0"/>
              <a:t>Watershed Temperature Compliant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00400" y="228600"/>
          <a:ext cx="5562600" cy="6324604"/>
        </p:xfrm>
        <a:graphic>
          <a:graphicData uri="http://schemas.openxmlformats.org/drawingml/2006/table">
            <a:tbl>
              <a:tblPr/>
              <a:tblGrid>
                <a:gridCol w="1021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0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1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latin typeface="Calibri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Cold-season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Warm Season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Calibri"/>
                          <a:ea typeface="Times New Roman"/>
                        </a:rPr>
                        <a:t>Segment 3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9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13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17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21.2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latin typeface="Calibri"/>
                          <a:ea typeface="Times New Roman"/>
                        </a:rPr>
                        <a:t># Exceedances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latin typeface="Calibri"/>
                          <a:ea typeface="Times New Roman"/>
                        </a:rPr>
                        <a:t>% Compliance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Segment 1a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Calibri"/>
                          <a:ea typeface="Times New Roman"/>
                        </a:rPr>
                        <a:t>9</a:t>
                      </a:r>
                      <a:r>
                        <a:rPr lang="en-US" sz="1050" b="1" dirty="0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 dirty="0">
                          <a:latin typeface="Calibri"/>
                          <a:ea typeface="Times New Roman"/>
                        </a:rPr>
                        <a:t>C WAT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 13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17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21.2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# Exceedances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% Compliance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99%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Segment 1d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9.0°C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13.0°C DM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18.2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WAT 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23.8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DM 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# Exceedances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latin typeface="Calibri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latin typeface="Calibri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% Compliance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latin typeface="Calibri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latin typeface="Calibri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Segment 1e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9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Calibri"/>
                          <a:ea typeface="Times New Roman"/>
                        </a:rPr>
                        <a:t> 13</a:t>
                      </a:r>
                      <a:r>
                        <a:rPr lang="en-US" sz="1050" b="1" dirty="0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 dirty="0">
                          <a:latin typeface="Calibri"/>
                          <a:ea typeface="Times New Roman"/>
                        </a:rPr>
                        <a:t>C DM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19.3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23.8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# Exceedances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latin typeface="Calibri"/>
                          <a:ea typeface="Times New Roman"/>
                        </a:rPr>
                        <a:t>0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% Compliance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latin typeface="Calibri"/>
                          <a:ea typeface="Times New Roman"/>
                        </a:rPr>
                        <a:t>100%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Segment 1b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9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 13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19.3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23.8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# Exceedances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14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% Compliance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67%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90%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Segment 5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9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 13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18.2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23.8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# Exceedances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17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% Compliance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88%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79%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Segment 6a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9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 13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18.2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23.8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# Exceedances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% Compliance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Segment 6b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9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 13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17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21.2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# Exceedances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0146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% Compliance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99%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01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Segment 2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13.7°C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14.3°C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27.5°C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28.6°C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201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# Exceedances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201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% Compliance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201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Segment 1c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9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Calibri"/>
                          <a:ea typeface="Times New Roman"/>
                        </a:rPr>
                        <a:t>13</a:t>
                      </a:r>
                      <a:r>
                        <a:rPr lang="en-US" sz="1050" b="1">
                          <a:latin typeface="Calibri"/>
                          <a:ea typeface="Times New Roman"/>
                          <a:sym typeface="Symbol"/>
                        </a:rPr>
                        <a:t></a:t>
                      </a:r>
                      <a:r>
                        <a:rPr lang="en-US" sz="1050" b="1">
                          <a:latin typeface="Calibri"/>
                          <a:ea typeface="Times New Roman"/>
                        </a:rPr>
                        <a:t>C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24.0°C WAT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26.0°C DM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201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# Exceedances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latin typeface="Calibri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201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% Compliance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latin typeface="Calibri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latin typeface="Calibri"/>
                          <a:ea typeface="Times New Roman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100%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57873" marR="5787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pic>
        <p:nvPicPr>
          <p:cNvPr id="7" name="Picture 6" descr="036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438400"/>
            <a:ext cx="2743200" cy="41148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5943600" cy="4267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Coyote Gulch -  Trade Poundage Allocation </a:t>
            </a:r>
          </a:p>
          <a:p>
            <a:r>
              <a:rPr lang="en-US" dirty="0"/>
              <a:t>Septic Systems – Kerr &amp; Cub</a:t>
            </a:r>
          </a:p>
          <a:p>
            <a:r>
              <a:rPr lang="en-US" dirty="0"/>
              <a:t>Tracking management practices</a:t>
            </a:r>
          </a:p>
          <a:p>
            <a:r>
              <a:rPr lang="en-US" dirty="0"/>
              <a:t>Fourteen zoning and planning reviews for BMPs</a:t>
            </a:r>
          </a:p>
          <a:p>
            <a:r>
              <a:rPr lang="en-US" dirty="0"/>
              <a:t>&gt;22 local presentations, education programs</a:t>
            </a:r>
          </a:p>
          <a:p>
            <a:r>
              <a:rPr lang="en-US" dirty="0"/>
              <a:t>Assist invasive species programs</a:t>
            </a:r>
          </a:p>
          <a:p>
            <a:r>
              <a:rPr lang="en-US" dirty="0"/>
              <a:t>Green Infrastructure projects</a:t>
            </a:r>
          </a:p>
          <a:p>
            <a:r>
              <a:rPr lang="en-US" dirty="0"/>
              <a:t>Wildfire assessment &amp; source water protection</a:t>
            </a:r>
          </a:p>
          <a:p>
            <a:r>
              <a:rPr lang="en-US" dirty="0"/>
              <a:t>Erosion Control Reviews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792162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sz="3600" dirty="0"/>
              <a:t>Active Nonpoint Source Management</a:t>
            </a:r>
          </a:p>
        </p:txBody>
      </p:sp>
      <p:pic>
        <p:nvPicPr>
          <p:cNvPr id="6" name="Picture 5" descr="0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4267200"/>
            <a:ext cx="3429000" cy="22860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944562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dirty="0"/>
              <a:t>Replaced BCR Aeration System</a:t>
            </a:r>
          </a:p>
        </p:txBody>
      </p:sp>
      <p:pic>
        <p:nvPicPr>
          <p:cNvPr id="5" name="Picture 4" descr="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447800"/>
            <a:ext cx="4495800" cy="2997200"/>
          </a:xfrm>
          <a:prstGeom prst="rect">
            <a:avLst/>
          </a:prstGeom>
        </p:spPr>
      </p:pic>
      <p:pic>
        <p:nvPicPr>
          <p:cNvPr id="11265" name="Picture 1" descr="DDP-9X4 PHOTO"/>
          <p:cNvPicPr>
            <a:picLocks noChangeAspect="1" noChangeArrowheads="1"/>
          </p:cNvPicPr>
          <p:nvPr/>
        </p:nvPicPr>
        <p:blipFill>
          <a:blip r:embed="rId4" cstate="print"/>
          <a:srcRect t="7062" b="6645"/>
          <a:stretch>
            <a:fillRect/>
          </a:stretch>
        </p:blipFill>
        <p:spPr bwMode="auto">
          <a:xfrm>
            <a:off x="4907627" y="4114800"/>
            <a:ext cx="4236373" cy="2743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 l="3287" t="10384" r="6281"/>
          <a:stretch>
            <a:fillRect/>
          </a:stretch>
        </p:blipFill>
        <p:spPr bwMode="auto">
          <a:xfrm>
            <a:off x="5029200" y="1295400"/>
            <a:ext cx="3820886" cy="2667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 descr="IMG_81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200" y="4724400"/>
            <a:ext cx="3200400" cy="21336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4584192" cy="715962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/>
              <a:t>Kerr/ Swede Gulch</a:t>
            </a:r>
          </a:p>
        </p:txBody>
      </p:sp>
      <p:pic>
        <p:nvPicPr>
          <p:cNvPr id="10" name="Picture 9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381000"/>
            <a:ext cx="2857500" cy="1905000"/>
          </a:xfrm>
          <a:prstGeom prst="rect">
            <a:avLst/>
          </a:prstGeom>
        </p:spPr>
      </p:pic>
      <p:pic>
        <p:nvPicPr>
          <p:cNvPr id="11" name="Picture 10" descr="080.JPG"/>
          <p:cNvPicPr>
            <a:picLocks noChangeAspect="1"/>
          </p:cNvPicPr>
          <p:nvPr/>
        </p:nvPicPr>
        <p:blipFill>
          <a:blip r:embed="rId4" cstate="print"/>
          <a:srcRect t="17647" r="25490"/>
          <a:stretch>
            <a:fillRect/>
          </a:stretch>
        </p:blipFill>
        <p:spPr>
          <a:xfrm>
            <a:off x="6096000" y="2362200"/>
            <a:ext cx="2895600" cy="2133600"/>
          </a:xfrm>
          <a:prstGeom prst="rect">
            <a:avLst/>
          </a:prstGeom>
        </p:spPr>
      </p:pic>
      <p:pic>
        <p:nvPicPr>
          <p:cNvPr id="13" name="Picture 12" descr="090.JPG"/>
          <p:cNvPicPr>
            <a:picLocks noChangeAspect="1"/>
          </p:cNvPicPr>
          <p:nvPr/>
        </p:nvPicPr>
        <p:blipFill>
          <a:blip r:embed="rId5" cstate="print"/>
          <a:srcRect l="3333" t="25000" r="44167" b="5250"/>
          <a:stretch>
            <a:fillRect/>
          </a:stretch>
        </p:blipFill>
        <p:spPr>
          <a:xfrm>
            <a:off x="6400800" y="4680857"/>
            <a:ext cx="2286000" cy="202474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1295400"/>
          <a:ext cx="5486401" cy="4602480"/>
        </p:xfrm>
        <a:graphic>
          <a:graphicData uri="http://schemas.openxmlformats.org/drawingml/2006/table">
            <a:tbl>
              <a:tblPr/>
              <a:tblGrid>
                <a:gridCol w="1213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2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1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23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45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86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8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56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28337">
                <a:tc gridSpan="1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E. coli Summary, Geometric Mean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3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BCWA Site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2010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2011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010"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May-Dec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J-D (Annual)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Jan-Feb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Mar-Apr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May-Jun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Jul-Aug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Sep-Oct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Nov-Dec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May-Oct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n=36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n=48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n=8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n=8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n=8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n=8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n=8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n=8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n=24/6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Sites 52-53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14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52 - Confluence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15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53 - Riefenberg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4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9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54 - Kerr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55 - Swede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11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2012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Sites 52-53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11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52 - Confluence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53 - Riefenberg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4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9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54 - Kerr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10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32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55 - Swede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2013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Sites 52-53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9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14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52 - Confluence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4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53 - Riefenberg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54 - Kerr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14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55 - Swede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2014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Sites 52-53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4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11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5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4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52 - Confluence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53 - Riefenberg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3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54 - Kerr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8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11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2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Site 55 - Swede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6</a:t>
                      </a:r>
                      <a:endParaRPr lang="en-US" sz="110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50">
                        <a:latin typeface="Calibri"/>
                      </a:endParaRPr>
                    </a:p>
                  </a:txBody>
                  <a:tcPr marL="64168" marR="64168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7</a:t>
                      </a:r>
                      <a:endParaRPr lang="en-US" sz="1100" dirty="0">
                        <a:latin typeface="Times New Roman"/>
                        <a:ea typeface="Times New Roman"/>
                      </a:endParaRPr>
                    </a:p>
                  </a:txBody>
                  <a:tcPr marL="64168" marR="6416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228600"/>
          <a:ext cx="86106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1828800" y="4114800"/>
          <a:ext cx="6997850" cy="2402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81329"/>
            <a:ext cx="8686800" cy="278587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Recreational Users Bear Creek Park &gt; 580,000</a:t>
            </a:r>
          </a:p>
          <a:p>
            <a:r>
              <a:rPr lang="en-US" dirty="0"/>
              <a:t>People Traveling to Mt. Evans &gt; 177,000</a:t>
            </a:r>
          </a:p>
          <a:p>
            <a:r>
              <a:rPr lang="en-US" dirty="0"/>
              <a:t>Users Denver Mountain Parks &gt; 225,000</a:t>
            </a:r>
          </a:p>
          <a:p>
            <a:r>
              <a:rPr lang="en-US" dirty="0"/>
              <a:t>Users Evergreen Lake &gt; 275,000</a:t>
            </a:r>
          </a:p>
          <a:p>
            <a:r>
              <a:rPr lang="en-US" dirty="0"/>
              <a:t>Attendees &amp; Visitors Red Rocks/Morrison &gt;1.3 million</a:t>
            </a:r>
          </a:p>
          <a:p>
            <a:r>
              <a:rPr lang="en-US" dirty="0"/>
              <a:t>Bear Creek Park Swim Beach Use &gt; 750 per weekend</a:t>
            </a:r>
          </a:p>
          <a:p>
            <a:r>
              <a:rPr lang="en-US" dirty="0"/>
              <a:t>Fishing &gt; 65,000 people per year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2014 Estimates of Recreation Use Bear Creek Watershed</a:t>
            </a:r>
          </a:p>
        </p:txBody>
      </p:sp>
      <p:pic>
        <p:nvPicPr>
          <p:cNvPr id="5" name="Picture 4" descr="DSC00004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4191000"/>
            <a:ext cx="3048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4648200"/>
            <a:ext cx="53340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BCWA Fact Sheet 35 Recreational Uses in BCW</a:t>
            </a:r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6 (2).JPG"/>
          <p:cNvPicPr/>
          <p:nvPr/>
        </p:nvPicPr>
        <p:blipFill>
          <a:blip r:embed="rId3" cstate="print"/>
          <a:srcRect t="38517"/>
          <a:stretch>
            <a:fillRect/>
          </a:stretch>
        </p:blipFill>
        <p:spPr>
          <a:xfrm>
            <a:off x="228600" y="609600"/>
            <a:ext cx="8763000" cy="51816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8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4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BCWA Generic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2692049" cy="22098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429000" y="304800"/>
          <a:ext cx="5340773" cy="6035040"/>
        </p:xfrm>
        <a:graphic>
          <a:graphicData uri="http://schemas.openxmlformats.org/drawingml/2006/table">
            <a:tbl>
              <a:tblPr/>
              <a:tblGrid>
                <a:gridCol w="2495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43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4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Members &amp; Participants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Wastewater Discharger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2014 Participation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46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latin typeface="Calibri"/>
                          <a:ea typeface="Times New Roman"/>
                        </a:rPr>
                        <a:t>Counties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Jefferson County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Clear Creek County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546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latin typeface="Calibri"/>
                          <a:ea typeface="Times New Roman"/>
                        </a:rPr>
                        <a:t>City and Towns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City of Lakewood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Town of Morrison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546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latin typeface="Calibri"/>
                          <a:ea typeface="Times New Roman"/>
                        </a:rPr>
                        <a:t>Water &amp; Sanitation Districts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Aspen Park Metropolitan District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Bear Creek Cabins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 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Brook Forest Inn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 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Conifer Sanitation Association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Dues Paid, Not 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Conifer Metropolitan District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Dues Paid, Not 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Evergreen Metropolitan District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Forrest Hills Metropolitan District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Genesee Water &amp; Sanitation District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Geneva Glen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Dues Paid, Not 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Jefferson County School District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Kittredge Water &amp; Sanitation District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Singing River Ranch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Dues Not Paid, Not 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The Fort Restaurant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Tiny Town Foundation, Inc.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Dues Paid, Not 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West Jefferson County Metropolitan District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Yes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546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Other Member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Denver Water Department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546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latin typeface="Calibri"/>
                          <a:ea typeface="Times New Roman"/>
                        </a:rPr>
                        <a:t>Participant Agencies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Denver Health/ Parks &amp; Recreation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Attended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Evergreen Trout Unlimited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Active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U.S. Army Corps of Engineers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Attended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35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WQCD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 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</a:rPr>
                        <a:t>Attended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pic>
        <p:nvPicPr>
          <p:cNvPr id="10" name="Picture 9" descr="1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971800"/>
            <a:ext cx="3124200" cy="20828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5867400" cy="2590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WQCC Summary</a:t>
            </a:r>
          </a:p>
          <a:p>
            <a:pPr lvl="1"/>
            <a:r>
              <a:rPr lang="en-US" dirty="0"/>
              <a:t>Status of Water Quality (Flood Recovery)</a:t>
            </a:r>
          </a:p>
          <a:p>
            <a:pPr lvl="1"/>
            <a:r>
              <a:rPr lang="en-US" dirty="0"/>
              <a:t>Status of WQ Goals &amp; Standards (Temperature)</a:t>
            </a:r>
          </a:p>
          <a:p>
            <a:pPr lvl="1"/>
            <a:r>
              <a:rPr lang="en-US" dirty="0"/>
              <a:t>Phosphorus Trading Program (3 trade policies)</a:t>
            </a:r>
          </a:p>
          <a:p>
            <a:pPr lvl="1"/>
            <a:endParaRPr lang="en-US" dirty="0"/>
          </a:p>
          <a:p>
            <a:r>
              <a:rPr lang="en-US" dirty="0"/>
              <a:t>Bear Creek Watershed Association Program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868362"/>
          </a:xfrm>
        </p:spPr>
        <p:txBody>
          <a:bodyPr/>
          <a:lstStyle/>
          <a:p>
            <a:r>
              <a:rPr lang="en-US" dirty="0"/>
              <a:t>2014 Annual Report</a:t>
            </a:r>
          </a:p>
        </p:txBody>
      </p:sp>
      <p:pic>
        <p:nvPicPr>
          <p:cNvPr id="6" name="Picture 5" descr="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1219200"/>
            <a:ext cx="3086100" cy="2057400"/>
          </a:xfrm>
          <a:prstGeom prst="rect">
            <a:avLst/>
          </a:prstGeom>
        </p:spPr>
      </p:pic>
      <p:graphicFrame>
        <p:nvGraphicFramePr>
          <p:cNvPr id="7" name="Chart 6"/>
          <p:cNvGraphicFramePr/>
          <p:nvPr/>
        </p:nvGraphicFramePr>
        <p:xfrm>
          <a:off x="304800" y="3581400"/>
          <a:ext cx="84582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TN Data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4582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2014 BCR Internal Load Problem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066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4953000" cy="715962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/>
              <a:t>Reservoir Hydrology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381000" y="1219200"/>
          <a:ext cx="8534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184392" cy="639762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dirty="0"/>
              <a:t>Watershed Hydrology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304800" y="1066800"/>
          <a:ext cx="86106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1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4724400"/>
            <a:ext cx="2590800" cy="17272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3369</TotalTime>
  <Words>1584</Words>
  <Application>Microsoft Office PowerPoint</Application>
  <PresentationFormat>On-screen Show (4:3)</PresentationFormat>
  <Paragraphs>657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Lucida Calligraphy</vt:lpstr>
      <vt:lpstr>Lucida Sans Typewriter</vt:lpstr>
      <vt:lpstr>Lucida Sans Unicode</vt:lpstr>
      <vt:lpstr>Symbol</vt:lpstr>
      <vt:lpstr>Times New Roman</vt:lpstr>
      <vt:lpstr>Verdana</vt:lpstr>
      <vt:lpstr>Wingdings 2</vt:lpstr>
      <vt:lpstr>Wingdings 3</vt:lpstr>
      <vt:lpstr>Concourse</vt:lpstr>
      <vt:lpstr>Bear Creek Watershed Association</vt:lpstr>
      <vt:lpstr>PowerPoint Presentation</vt:lpstr>
      <vt:lpstr>2014 Estimates of Recreation Use Bear Creek Watershed</vt:lpstr>
      <vt:lpstr>PowerPoint Presentation</vt:lpstr>
      <vt:lpstr>2014 Annual Report</vt:lpstr>
      <vt:lpstr>TN Data</vt:lpstr>
      <vt:lpstr>2014 BCR Internal Load Problem</vt:lpstr>
      <vt:lpstr>Reservoir Hydrology</vt:lpstr>
      <vt:lpstr>Watershed Hydrology</vt:lpstr>
      <vt:lpstr>Total Phosphorus Loading</vt:lpstr>
      <vt:lpstr>Chlorophyll Trends</vt:lpstr>
      <vt:lpstr>Evergreen Lake Dredging</vt:lpstr>
      <vt:lpstr>Summit Lake and upper Bear Creek</vt:lpstr>
      <vt:lpstr>Wastewater Management</vt:lpstr>
      <vt:lpstr>BCWA 2014 Watershed Plan</vt:lpstr>
      <vt:lpstr>Bear Creek Reservoir &amp; Park</vt:lpstr>
      <vt:lpstr>PowerPoint Presentation</vt:lpstr>
      <vt:lpstr>Reservoir/ Lake Studies</vt:lpstr>
      <vt:lpstr>Coyote Gulch</vt:lpstr>
      <vt:lpstr>Bear Creek Watershed Association Surface Water Monitoring Program Version 2014.01</vt:lpstr>
      <vt:lpstr>Sampling Begins at the Top</vt:lpstr>
      <vt:lpstr>Watershed Monitoring</vt:lpstr>
      <vt:lpstr>Monitoring Program Elements</vt:lpstr>
      <vt:lpstr>BCR Temperature Compliance</vt:lpstr>
      <vt:lpstr>Watershed Temperature Compliant</vt:lpstr>
      <vt:lpstr>Active Nonpoint Source Management</vt:lpstr>
      <vt:lpstr>Replaced BCR Aeration System</vt:lpstr>
      <vt:lpstr>Kerr/ Swede Gulch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Bear Creek Watershed Association</dc:title>
  <dc:creator>RNC Consulting LLC</dc:creator>
  <cp:lastModifiedBy>Russell Clayshulte</cp:lastModifiedBy>
  <cp:revision>167</cp:revision>
  <dcterms:created xsi:type="dcterms:W3CDTF">2008-01-24T21:09:52Z</dcterms:created>
  <dcterms:modified xsi:type="dcterms:W3CDTF">2016-08-01T15:04:36Z</dcterms:modified>
</cp:coreProperties>
</file>